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8" r:id="rId2"/>
    <p:sldId id="281" r:id="rId3"/>
    <p:sldId id="282" r:id="rId4"/>
    <p:sldId id="286" r:id="rId5"/>
    <p:sldId id="287" r:id="rId6"/>
    <p:sldId id="261" r:id="rId7"/>
    <p:sldId id="263" r:id="rId8"/>
    <p:sldId id="262" r:id="rId9"/>
    <p:sldId id="264" r:id="rId10"/>
    <p:sldId id="265" r:id="rId11"/>
    <p:sldId id="267" r:id="rId12"/>
    <p:sldId id="290" r:id="rId13"/>
    <p:sldId id="268" r:id="rId14"/>
    <p:sldId id="269" r:id="rId15"/>
    <p:sldId id="270" r:id="rId16"/>
    <p:sldId id="271" r:id="rId17"/>
    <p:sldId id="288" r:id="rId18"/>
    <p:sldId id="285" r:id="rId19"/>
    <p:sldId id="294" r:id="rId20"/>
    <p:sldId id="295" r:id="rId21"/>
    <p:sldId id="289" r:id="rId22"/>
    <p:sldId id="296" r:id="rId23"/>
    <p:sldId id="298" r:id="rId24"/>
    <p:sldId id="297" r:id="rId25"/>
    <p:sldId id="299" r:id="rId26"/>
    <p:sldId id="300" r:id="rId27"/>
    <p:sldId id="301" r:id="rId28"/>
    <p:sldId id="302" r:id="rId29"/>
    <p:sldId id="272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24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D08EE8-AD59-487E-8913-635812D4E2AA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A50B2B-55FC-4048-B13B-B0E3AB1798AB}">
      <dgm:prSet phldrT="[Text]"/>
      <dgm:spPr>
        <a:solidFill>
          <a:srgbClr val="0070C0"/>
        </a:solidFill>
        <a:ln w="38100"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dirty="0" smtClean="0">
              <a:latin typeface="Calibri" pitchFamily="34" charset="0"/>
            </a:rPr>
            <a:t>1. Decide when to use S-OJT</a:t>
          </a:r>
          <a:endParaRPr lang="en-US" b="1" dirty="0">
            <a:latin typeface="Calibri" pitchFamily="34" charset="0"/>
          </a:endParaRPr>
        </a:p>
      </dgm:t>
    </dgm:pt>
    <dgm:pt modelId="{C3F128E2-204F-48D1-BF12-A663BC04F76C}" type="parTrans" cxnId="{26980A12-DE4F-46B8-AF89-70A5D01D94B0}">
      <dgm:prSet/>
      <dgm:spPr/>
      <dgm:t>
        <a:bodyPr/>
        <a:lstStyle/>
        <a:p>
          <a:endParaRPr lang="en-US"/>
        </a:p>
      </dgm:t>
    </dgm:pt>
    <dgm:pt modelId="{774D985C-D339-4CA0-9672-A3FC5053877B}" type="sibTrans" cxnId="{26980A12-DE4F-46B8-AF89-70A5D01D94B0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44CE1351-B4FF-4463-9BBA-482E321A5C17}">
      <dgm:prSet phldrT="[Text]"/>
      <dgm:spPr>
        <a:solidFill>
          <a:srgbClr val="0070C0"/>
        </a:solidFill>
        <a:ln w="57150">
          <a:solidFill>
            <a:schemeClr val="accent1">
              <a:lumMod val="7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dirty="0" smtClean="0">
              <a:latin typeface="Calibri" pitchFamily="34" charset="0"/>
            </a:rPr>
            <a:t>2.  Analyze the tasks</a:t>
          </a:r>
          <a:endParaRPr lang="en-US" b="1" dirty="0">
            <a:latin typeface="Calibri" pitchFamily="34" charset="0"/>
          </a:endParaRPr>
        </a:p>
      </dgm:t>
    </dgm:pt>
    <dgm:pt modelId="{87089991-EBA2-457F-A73F-09DABADAFBBD}" type="parTrans" cxnId="{FC8310D5-687E-452B-AC6D-884A41F73960}">
      <dgm:prSet/>
      <dgm:spPr/>
      <dgm:t>
        <a:bodyPr/>
        <a:lstStyle/>
        <a:p>
          <a:endParaRPr lang="en-US"/>
        </a:p>
      </dgm:t>
    </dgm:pt>
    <dgm:pt modelId="{0773CC2F-F49E-4DAC-93AB-049158E00254}" type="sibTrans" cxnId="{FC8310D5-687E-452B-AC6D-884A41F73960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863DE56D-31CD-435D-85C8-0D8C19EE7174}">
      <dgm:prSet phldrT="[Text]"/>
      <dgm:spPr>
        <a:solidFill>
          <a:srgbClr val="0070C0"/>
        </a:solidFill>
        <a:ln w="38100"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dirty="0" smtClean="0">
              <a:latin typeface="Calibri" pitchFamily="34" charset="0"/>
            </a:rPr>
            <a:t>3.  Develop the trainers</a:t>
          </a:r>
          <a:endParaRPr lang="en-US" b="1" dirty="0">
            <a:latin typeface="Calibri" pitchFamily="34" charset="0"/>
          </a:endParaRPr>
        </a:p>
      </dgm:t>
    </dgm:pt>
    <dgm:pt modelId="{DB7D1E45-0458-456F-9598-D91E24D3F282}" type="parTrans" cxnId="{602B6FAE-0D92-4853-BE2A-F38B1E9F0BB4}">
      <dgm:prSet/>
      <dgm:spPr/>
      <dgm:t>
        <a:bodyPr/>
        <a:lstStyle/>
        <a:p>
          <a:endParaRPr lang="en-US"/>
        </a:p>
      </dgm:t>
    </dgm:pt>
    <dgm:pt modelId="{18767DF0-7525-4A18-B60F-60B55F6F269C}" type="sibTrans" cxnId="{602B6FAE-0D92-4853-BE2A-F38B1E9F0BB4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4D376855-CE5D-4829-8FA2-518101EA97B1}">
      <dgm:prSet phldrT="[Text]"/>
      <dgm:spPr>
        <a:solidFill>
          <a:srgbClr val="0070C0"/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>
            <a:lnSpc>
              <a:spcPct val="100000"/>
            </a:lnSpc>
          </a:pPr>
          <a:r>
            <a:rPr lang="en-US" b="1" dirty="0" smtClean="0">
              <a:latin typeface="Calibri" pitchFamily="34" charset="0"/>
            </a:rPr>
            <a:t>5. Deliver the  S-OJT</a:t>
          </a:r>
          <a:endParaRPr lang="en-US" b="1" dirty="0">
            <a:latin typeface="Calibri" pitchFamily="34" charset="0"/>
          </a:endParaRPr>
        </a:p>
      </dgm:t>
    </dgm:pt>
    <dgm:pt modelId="{BCF3577E-57E7-43DF-B216-CD4EE2412145}" type="parTrans" cxnId="{64C5632B-1288-4772-8ED1-0308760091C1}">
      <dgm:prSet/>
      <dgm:spPr/>
      <dgm:t>
        <a:bodyPr/>
        <a:lstStyle/>
        <a:p>
          <a:endParaRPr lang="en-US"/>
        </a:p>
      </dgm:t>
    </dgm:pt>
    <dgm:pt modelId="{E224FFD9-1EF4-416E-8FF9-F637BA4BABA4}" type="sibTrans" cxnId="{64C5632B-1288-4772-8ED1-0308760091C1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905C1F3F-9E16-4D3C-9364-580E73D62FB4}">
      <dgm:prSet phldrT="[Text]"/>
      <dgm:spPr>
        <a:solidFill>
          <a:srgbClr val="0070C0"/>
        </a:solidFill>
        <a:ln w="38100"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dirty="0" smtClean="0">
              <a:latin typeface="Calibri" pitchFamily="34" charset="0"/>
            </a:rPr>
            <a:t>6. Evaluate the S-OJT</a:t>
          </a:r>
          <a:endParaRPr lang="en-US" b="1" dirty="0">
            <a:latin typeface="Calibri" pitchFamily="34" charset="0"/>
          </a:endParaRPr>
        </a:p>
      </dgm:t>
    </dgm:pt>
    <dgm:pt modelId="{F424D062-8256-404E-B8CC-DCF1BCB125FF}" type="parTrans" cxnId="{E7A982CB-1398-4125-8573-9BE4DA6B1741}">
      <dgm:prSet/>
      <dgm:spPr/>
      <dgm:t>
        <a:bodyPr/>
        <a:lstStyle/>
        <a:p>
          <a:endParaRPr lang="en-US"/>
        </a:p>
      </dgm:t>
    </dgm:pt>
    <dgm:pt modelId="{C2F4B4DF-D4D7-414C-BF49-B9D599DB0D93}" type="sibTrans" cxnId="{E7A982CB-1398-4125-8573-9BE4DA6B1741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62F1A1A2-CAC1-41CD-B630-4F50780C4712}">
      <dgm:prSet/>
      <dgm:spPr>
        <a:solidFill>
          <a:srgbClr val="0070C0"/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dirty="0" smtClean="0">
              <a:latin typeface="Calibri" pitchFamily="34" charset="0"/>
            </a:rPr>
            <a:t>4.  Prepare the S-OJT  module</a:t>
          </a:r>
          <a:endParaRPr lang="en-US" b="1" dirty="0">
            <a:latin typeface="Calibri" pitchFamily="34" charset="0"/>
          </a:endParaRPr>
        </a:p>
      </dgm:t>
    </dgm:pt>
    <dgm:pt modelId="{51B94C60-DD94-4EF9-AE8B-3C969BF14905}" type="parTrans" cxnId="{E6C35F79-41BE-4325-838C-53E03B022FD6}">
      <dgm:prSet/>
      <dgm:spPr/>
      <dgm:t>
        <a:bodyPr/>
        <a:lstStyle/>
        <a:p>
          <a:endParaRPr lang="en-US"/>
        </a:p>
      </dgm:t>
    </dgm:pt>
    <dgm:pt modelId="{4823636D-A294-40BB-A834-1D8A429E1651}" type="sibTrans" cxnId="{E6C35F79-41BE-4325-838C-53E03B022FD6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3EEBAADF-0C7B-480F-85AF-65E13DCEE235}" type="pres">
      <dgm:prSet presAssocID="{9CD08EE8-AD59-487E-8913-635812D4E2A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E762E0-303C-4B76-9BF7-5822DE6305D3}" type="pres">
      <dgm:prSet presAssocID="{F0A50B2B-55FC-4048-B13B-B0E3AB1798A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16AA32-E0D4-4AC2-A783-EF3B0342CF28}" type="pres">
      <dgm:prSet presAssocID="{F0A50B2B-55FC-4048-B13B-B0E3AB1798AB}" presName="spNode" presStyleCnt="0"/>
      <dgm:spPr/>
    </dgm:pt>
    <dgm:pt modelId="{1F0CCC18-CC29-4E37-93E1-3A3DB1D52B1A}" type="pres">
      <dgm:prSet presAssocID="{774D985C-D339-4CA0-9672-A3FC5053877B}" presName="sibTrans" presStyleLbl="sibTrans1D1" presStyleIdx="0" presStyleCnt="6"/>
      <dgm:spPr/>
      <dgm:t>
        <a:bodyPr/>
        <a:lstStyle/>
        <a:p>
          <a:endParaRPr lang="en-US"/>
        </a:p>
      </dgm:t>
    </dgm:pt>
    <dgm:pt modelId="{65D2FB46-F0E9-4AC9-A785-38BFABF4A759}" type="pres">
      <dgm:prSet presAssocID="{44CE1351-B4FF-4463-9BBA-482E321A5C1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CF8A50-7402-45F0-96C7-3C2DC6D275F3}" type="pres">
      <dgm:prSet presAssocID="{44CE1351-B4FF-4463-9BBA-482E321A5C17}" presName="spNode" presStyleCnt="0"/>
      <dgm:spPr/>
    </dgm:pt>
    <dgm:pt modelId="{158BCB1D-F726-4729-A4C5-1867C88F006A}" type="pres">
      <dgm:prSet presAssocID="{0773CC2F-F49E-4DAC-93AB-049158E00254}" presName="sibTrans" presStyleLbl="sibTrans1D1" presStyleIdx="1" presStyleCnt="6"/>
      <dgm:spPr/>
      <dgm:t>
        <a:bodyPr/>
        <a:lstStyle/>
        <a:p>
          <a:endParaRPr lang="en-US"/>
        </a:p>
      </dgm:t>
    </dgm:pt>
    <dgm:pt modelId="{83B74073-6846-4A12-9E67-8F22FA9E294B}" type="pres">
      <dgm:prSet presAssocID="{863DE56D-31CD-435D-85C8-0D8C19EE7174}" presName="node" presStyleLbl="node1" presStyleIdx="2" presStyleCnt="6" custRadScaleRad="101281" custRadScaleInc="-14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C10815-5A7E-4AD8-9A9B-5FC405B66BB6}" type="pres">
      <dgm:prSet presAssocID="{863DE56D-31CD-435D-85C8-0D8C19EE7174}" presName="spNode" presStyleCnt="0"/>
      <dgm:spPr/>
    </dgm:pt>
    <dgm:pt modelId="{9DB8FA1A-0206-4A00-84E6-7FB504B198F6}" type="pres">
      <dgm:prSet presAssocID="{18767DF0-7525-4A18-B60F-60B55F6F269C}" presName="sibTrans" presStyleLbl="sibTrans1D1" presStyleIdx="2" presStyleCnt="6"/>
      <dgm:spPr/>
      <dgm:t>
        <a:bodyPr/>
        <a:lstStyle/>
        <a:p>
          <a:endParaRPr lang="en-US"/>
        </a:p>
      </dgm:t>
    </dgm:pt>
    <dgm:pt modelId="{DD6996E3-D461-4936-B844-84C37F6AF05D}" type="pres">
      <dgm:prSet presAssocID="{62F1A1A2-CAC1-41CD-B630-4F50780C471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E857A1-E02A-40D7-8CB3-8DFB5FFA3386}" type="pres">
      <dgm:prSet presAssocID="{62F1A1A2-CAC1-41CD-B630-4F50780C4712}" presName="spNode" presStyleCnt="0"/>
      <dgm:spPr/>
    </dgm:pt>
    <dgm:pt modelId="{F6B77B27-9120-4086-B9A4-B41F0BE09833}" type="pres">
      <dgm:prSet presAssocID="{4823636D-A294-40BB-A834-1D8A429E1651}" presName="sibTrans" presStyleLbl="sibTrans1D1" presStyleIdx="3" presStyleCnt="6"/>
      <dgm:spPr/>
      <dgm:t>
        <a:bodyPr/>
        <a:lstStyle/>
        <a:p>
          <a:endParaRPr lang="en-US"/>
        </a:p>
      </dgm:t>
    </dgm:pt>
    <dgm:pt modelId="{5DE454C9-F08F-4D00-A21E-46B3079EE0A9}" type="pres">
      <dgm:prSet presAssocID="{4D376855-CE5D-4829-8FA2-518101EA97B1}" presName="node" presStyleLbl="node1" presStyleIdx="4" presStyleCnt="6" custScaleX="114797" custRadScaleRad="98447" custRadScaleInc="23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4D73E8-FD1A-466E-9A3E-0112A81C360C}" type="pres">
      <dgm:prSet presAssocID="{4D376855-CE5D-4829-8FA2-518101EA97B1}" presName="spNode" presStyleCnt="0"/>
      <dgm:spPr/>
    </dgm:pt>
    <dgm:pt modelId="{D3A8E038-88E1-4083-A004-E94C8248FB31}" type="pres">
      <dgm:prSet presAssocID="{E224FFD9-1EF4-416E-8FF9-F637BA4BABA4}" presName="sibTrans" presStyleLbl="sibTrans1D1" presStyleIdx="4" presStyleCnt="6"/>
      <dgm:spPr/>
      <dgm:t>
        <a:bodyPr/>
        <a:lstStyle/>
        <a:p>
          <a:endParaRPr lang="en-US"/>
        </a:p>
      </dgm:t>
    </dgm:pt>
    <dgm:pt modelId="{EC49040E-A1A7-406A-8D71-481B7285B785}" type="pres">
      <dgm:prSet presAssocID="{905C1F3F-9E16-4D3C-9364-580E73D62FB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1F1112-DA40-491D-B399-412C5F184FA2}" type="pres">
      <dgm:prSet presAssocID="{905C1F3F-9E16-4D3C-9364-580E73D62FB4}" presName="spNode" presStyleCnt="0"/>
      <dgm:spPr/>
    </dgm:pt>
    <dgm:pt modelId="{4AA6042A-2759-43E2-847A-94C5F11D601A}" type="pres">
      <dgm:prSet presAssocID="{C2F4B4DF-D4D7-414C-BF49-B9D599DB0D93}" presName="sibTrans" presStyleLbl="sibTrans1D1" presStyleIdx="5" presStyleCnt="6"/>
      <dgm:spPr/>
      <dgm:t>
        <a:bodyPr/>
        <a:lstStyle/>
        <a:p>
          <a:endParaRPr lang="en-US"/>
        </a:p>
      </dgm:t>
    </dgm:pt>
  </dgm:ptLst>
  <dgm:cxnLst>
    <dgm:cxn modelId="{DC8CC90E-3F75-0B46-A926-359A9482859E}" type="presOf" srcId="{E224FFD9-1EF4-416E-8FF9-F637BA4BABA4}" destId="{D3A8E038-88E1-4083-A004-E94C8248FB31}" srcOrd="0" destOrd="0" presId="urn:microsoft.com/office/officeart/2005/8/layout/cycle5"/>
    <dgm:cxn modelId="{0A1E4160-D809-3042-8433-A87CE9494661}" type="presOf" srcId="{4D376855-CE5D-4829-8FA2-518101EA97B1}" destId="{5DE454C9-F08F-4D00-A21E-46B3079EE0A9}" srcOrd="0" destOrd="0" presId="urn:microsoft.com/office/officeart/2005/8/layout/cycle5"/>
    <dgm:cxn modelId="{970F30B4-0662-0D47-BFDC-4E684C9E0898}" type="presOf" srcId="{774D985C-D339-4CA0-9672-A3FC5053877B}" destId="{1F0CCC18-CC29-4E37-93E1-3A3DB1D52B1A}" srcOrd="0" destOrd="0" presId="urn:microsoft.com/office/officeart/2005/8/layout/cycle5"/>
    <dgm:cxn modelId="{33711F78-B412-0E43-B3A9-BDCCABF85AE9}" type="presOf" srcId="{C2F4B4DF-D4D7-414C-BF49-B9D599DB0D93}" destId="{4AA6042A-2759-43E2-847A-94C5F11D601A}" srcOrd="0" destOrd="0" presId="urn:microsoft.com/office/officeart/2005/8/layout/cycle5"/>
    <dgm:cxn modelId="{685C2D92-DA4E-7947-9DE6-3954728F067D}" type="presOf" srcId="{18767DF0-7525-4A18-B60F-60B55F6F269C}" destId="{9DB8FA1A-0206-4A00-84E6-7FB504B198F6}" srcOrd="0" destOrd="0" presId="urn:microsoft.com/office/officeart/2005/8/layout/cycle5"/>
    <dgm:cxn modelId="{26980A12-DE4F-46B8-AF89-70A5D01D94B0}" srcId="{9CD08EE8-AD59-487E-8913-635812D4E2AA}" destId="{F0A50B2B-55FC-4048-B13B-B0E3AB1798AB}" srcOrd="0" destOrd="0" parTransId="{C3F128E2-204F-48D1-BF12-A663BC04F76C}" sibTransId="{774D985C-D339-4CA0-9672-A3FC5053877B}"/>
    <dgm:cxn modelId="{FC8310D5-687E-452B-AC6D-884A41F73960}" srcId="{9CD08EE8-AD59-487E-8913-635812D4E2AA}" destId="{44CE1351-B4FF-4463-9BBA-482E321A5C17}" srcOrd="1" destOrd="0" parTransId="{87089991-EBA2-457F-A73F-09DABADAFBBD}" sibTransId="{0773CC2F-F49E-4DAC-93AB-049158E00254}"/>
    <dgm:cxn modelId="{A5FED5CC-850D-C447-8E18-0B3AAE84A8B3}" type="presOf" srcId="{0773CC2F-F49E-4DAC-93AB-049158E00254}" destId="{158BCB1D-F726-4729-A4C5-1867C88F006A}" srcOrd="0" destOrd="0" presId="urn:microsoft.com/office/officeart/2005/8/layout/cycle5"/>
    <dgm:cxn modelId="{847EBB40-B7B9-554D-BF29-A82269CF5ED1}" type="presOf" srcId="{4823636D-A294-40BB-A834-1D8A429E1651}" destId="{F6B77B27-9120-4086-B9A4-B41F0BE09833}" srcOrd="0" destOrd="0" presId="urn:microsoft.com/office/officeart/2005/8/layout/cycle5"/>
    <dgm:cxn modelId="{EB70F85B-40BA-524C-A792-F4B21A08F3FE}" type="presOf" srcId="{863DE56D-31CD-435D-85C8-0D8C19EE7174}" destId="{83B74073-6846-4A12-9E67-8F22FA9E294B}" srcOrd="0" destOrd="0" presId="urn:microsoft.com/office/officeart/2005/8/layout/cycle5"/>
    <dgm:cxn modelId="{A2A5D277-7B0B-444D-97FD-809E450E2D73}" type="presOf" srcId="{F0A50B2B-55FC-4048-B13B-B0E3AB1798AB}" destId="{0EE762E0-303C-4B76-9BF7-5822DE6305D3}" srcOrd="0" destOrd="0" presId="urn:microsoft.com/office/officeart/2005/8/layout/cycle5"/>
    <dgm:cxn modelId="{EC987403-AA3F-C840-A793-B1121EFFB3D9}" type="presOf" srcId="{44CE1351-B4FF-4463-9BBA-482E321A5C17}" destId="{65D2FB46-F0E9-4AC9-A785-38BFABF4A759}" srcOrd="0" destOrd="0" presId="urn:microsoft.com/office/officeart/2005/8/layout/cycle5"/>
    <dgm:cxn modelId="{EFCDDE7C-B4CE-0C48-9A7E-5312014BEFF9}" type="presOf" srcId="{62F1A1A2-CAC1-41CD-B630-4F50780C4712}" destId="{DD6996E3-D461-4936-B844-84C37F6AF05D}" srcOrd="0" destOrd="0" presId="urn:microsoft.com/office/officeart/2005/8/layout/cycle5"/>
    <dgm:cxn modelId="{E6C35F79-41BE-4325-838C-53E03B022FD6}" srcId="{9CD08EE8-AD59-487E-8913-635812D4E2AA}" destId="{62F1A1A2-CAC1-41CD-B630-4F50780C4712}" srcOrd="3" destOrd="0" parTransId="{51B94C60-DD94-4EF9-AE8B-3C969BF14905}" sibTransId="{4823636D-A294-40BB-A834-1D8A429E1651}"/>
    <dgm:cxn modelId="{E4A1FF65-9504-3742-99FB-B6AF27C88430}" type="presOf" srcId="{9CD08EE8-AD59-487E-8913-635812D4E2AA}" destId="{3EEBAADF-0C7B-480F-85AF-65E13DCEE235}" srcOrd="0" destOrd="0" presId="urn:microsoft.com/office/officeart/2005/8/layout/cycle5"/>
    <dgm:cxn modelId="{64C5632B-1288-4772-8ED1-0308760091C1}" srcId="{9CD08EE8-AD59-487E-8913-635812D4E2AA}" destId="{4D376855-CE5D-4829-8FA2-518101EA97B1}" srcOrd="4" destOrd="0" parTransId="{BCF3577E-57E7-43DF-B216-CD4EE2412145}" sibTransId="{E224FFD9-1EF4-416E-8FF9-F637BA4BABA4}"/>
    <dgm:cxn modelId="{602B6FAE-0D92-4853-BE2A-F38B1E9F0BB4}" srcId="{9CD08EE8-AD59-487E-8913-635812D4E2AA}" destId="{863DE56D-31CD-435D-85C8-0D8C19EE7174}" srcOrd="2" destOrd="0" parTransId="{DB7D1E45-0458-456F-9598-D91E24D3F282}" sibTransId="{18767DF0-7525-4A18-B60F-60B55F6F269C}"/>
    <dgm:cxn modelId="{E7A982CB-1398-4125-8573-9BE4DA6B1741}" srcId="{9CD08EE8-AD59-487E-8913-635812D4E2AA}" destId="{905C1F3F-9E16-4D3C-9364-580E73D62FB4}" srcOrd="5" destOrd="0" parTransId="{F424D062-8256-404E-B8CC-DCF1BCB125FF}" sibTransId="{C2F4B4DF-D4D7-414C-BF49-B9D599DB0D93}"/>
    <dgm:cxn modelId="{C82F5FD3-E93E-AE48-958A-057F9950CCCF}" type="presOf" srcId="{905C1F3F-9E16-4D3C-9364-580E73D62FB4}" destId="{EC49040E-A1A7-406A-8D71-481B7285B785}" srcOrd="0" destOrd="0" presId="urn:microsoft.com/office/officeart/2005/8/layout/cycle5"/>
    <dgm:cxn modelId="{FFAE1AC8-7194-1144-93B6-331B21922D69}" type="presParOf" srcId="{3EEBAADF-0C7B-480F-85AF-65E13DCEE235}" destId="{0EE762E0-303C-4B76-9BF7-5822DE6305D3}" srcOrd="0" destOrd="0" presId="urn:microsoft.com/office/officeart/2005/8/layout/cycle5"/>
    <dgm:cxn modelId="{CFE4B1BC-F1C2-F641-B741-625074EA18FD}" type="presParOf" srcId="{3EEBAADF-0C7B-480F-85AF-65E13DCEE235}" destId="{FF16AA32-E0D4-4AC2-A783-EF3B0342CF28}" srcOrd="1" destOrd="0" presId="urn:microsoft.com/office/officeart/2005/8/layout/cycle5"/>
    <dgm:cxn modelId="{9A09FAD7-6458-D646-9474-895A591498D5}" type="presParOf" srcId="{3EEBAADF-0C7B-480F-85AF-65E13DCEE235}" destId="{1F0CCC18-CC29-4E37-93E1-3A3DB1D52B1A}" srcOrd="2" destOrd="0" presId="urn:microsoft.com/office/officeart/2005/8/layout/cycle5"/>
    <dgm:cxn modelId="{C85E7BFE-3550-9E42-85C6-86BA2087E145}" type="presParOf" srcId="{3EEBAADF-0C7B-480F-85AF-65E13DCEE235}" destId="{65D2FB46-F0E9-4AC9-A785-38BFABF4A759}" srcOrd="3" destOrd="0" presId="urn:microsoft.com/office/officeart/2005/8/layout/cycle5"/>
    <dgm:cxn modelId="{C2559D25-A5E8-8E41-98CE-6276152F5320}" type="presParOf" srcId="{3EEBAADF-0C7B-480F-85AF-65E13DCEE235}" destId="{1DCF8A50-7402-45F0-96C7-3C2DC6D275F3}" srcOrd="4" destOrd="0" presId="urn:microsoft.com/office/officeart/2005/8/layout/cycle5"/>
    <dgm:cxn modelId="{A494504F-43F9-D644-99C2-31411B3BF092}" type="presParOf" srcId="{3EEBAADF-0C7B-480F-85AF-65E13DCEE235}" destId="{158BCB1D-F726-4729-A4C5-1867C88F006A}" srcOrd="5" destOrd="0" presId="urn:microsoft.com/office/officeart/2005/8/layout/cycle5"/>
    <dgm:cxn modelId="{6C7E1E80-E0FC-654D-B5E3-DA682EE7326B}" type="presParOf" srcId="{3EEBAADF-0C7B-480F-85AF-65E13DCEE235}" destId="{83B74073-6846-4A12-9E67-8F22FA9E294B}" srcOrd="6" destOrd="0" presId="urn:microsoft.com/office/officeart/2005/8/layout/cycle5"/>
    <dgm:cxn modelId="{003F3D72-D6B0-3B44-9EEB-D48DB4B18375}" type="presParOf" srcId="{3EEBAADF-0C7B-480F-85AF-65E13DCEE235}" destId="{FCC10815-5A7E-4AD8-9A9B-5FC405B66BB6}" srcOrd="7" destOrd="0" presId="urn:microsoft.com/office/officeart/2005/8/layout/cycle5"/>
    <dgm:cxn modelId="{41FE90D9-F3F4-504D-B3EC-176C1109054B}" type="presParOf" srcId="{3EEBAADF-0C7B-480F-85AF-65E13DCEE235}" destId="{9DB8FA1A-0206-4A00-84E6-7FB504B198F6}" srcOrd="8" destOrd="0" presId="urn:microsoft.com/office/officeart/2005/8/layout/cycle5"/>
    <dgm:cxn modelId="{873D8F49-CFCB-6C48-B6F5-577045898501}" type="presParOf" srcId="{3EEBAADF-0C7B-480F-85AF-65E13DCEE235}" destId="{DD6996E3-D461-4936-B844-84C37F6AF05D}" srcOrd="9" destOrd="0" presId="urn:microsoft.com/office/officeart/2005/8/layout/cycle5"/>
    <dgm:cxn modelId="{AFC8C71B-F443-5D43-932F-1FC8F242D3CD}" type="presParOf" srcId="{3EEBAADF-0C7B-480F-85AF-65E13DCEE235}" destId="{CDE857A1-E02A-40D7-8CB3-8DFB5FFA3386}" srcOrd="10" destOrd="0" presId="urn:microsoft.com/office/officeart/2005/8/layout/cycle5"/>
    <dgm:cxn modelId="{87FBD416-A64C-6F4C-BE91-CD9466539C7B}" type="presParOf" srcId="{3EEBAADF-0C7B-480F-85AF-65E13DCEE235}" destId="{F6B77B27-9120-4086-B9A4-B41F0BE09833}" srcOrd="11" destOrd="0" presId="urn:microsoft.com/office/officeart/2005/8/layout/cycle5"/>
    <dgm:cxn modelId="{4997F9A5-4919-B74B-BE8A-5D1E128959BA}" type="presParOf" srcId="{3EEBAADF-0C7B-480F-85AF-65E13DCEE235}" destId="{5DE454C9-F08F-4D00-A21E-46B3079EE0A9}" srcOrd="12" destOrd="0" presId="urn:microsoft.com/office/officeart/2005/8/layout/cycle5"/>
    <dgm:cxn modelId="{966A6E7E-CB04-5F40-B2F6-2673893C1860}" type="presParOf" srcId="{3EEBAADF-0C7B-480F-85AF-65E13DCEE235}" destId="{584D73E8-FD1A-466E-9A3E-0112A81C360C}" srcOrd="13" destOrd="0" presId="urn:microsoft.com/office/officeart/2005/8/layout/cycle5"/>
    <dgm:cxn modelId="{34546DE2-3E91-9E44-A434-34D69FC914FB}" type="presParOf" srcId="{3EEBAADF-0C7B-480F-85AF-65E13DCEE235}" destId="{D3A8E038-88E1-4083-A004-E94C8248FB31}" srcOrd="14" destOrd="0" presId="urn:microsoft.com/office/officeart/2005/8/layout/cycle5"/>
    <dgm:cxn modelId="{F2133780-B86F-DF4D-A3F4-8D9724C6EADA}" type="presParOf" srcId="{3EEBAADF-0C7B-480F-85AF-65E13DCEE235}" destId="{EC49040E-A1A7-406A-8D71-481B7285B785}" srcOrd="15" destOrd="0" presId="urn:microsoft.com/office/officeart/2005/8/layout/cycle5"/>
    <dgm:cxn modelId="{86281A87-EED9-794A-9AFD-B91AFED53A55}" type="presParOf" srcId="{3EEBAADF-0C7B-480F-85AF-65E13DCEE235}" destId="{501F1112-DA40-491D-B399-412C5F184FA2}" srcOrd="16" destOrd="0" presId="urn:microsoft.com/office/officeart/2005/8/layout/cycle5"/>
    <dgm:cxn modelId="{25591389-FF07-3F41-8832-95C0EB7E8768}" type="presParOf" srcId="{3EEBAADF-0C7B-480F-85AF-65E13DCEE235}" destId="{4AA6042A-2759-43E2-847A-94C5F11D601A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E762E0-303C-4B76-9BF7-5822DE6305D3}">
      <dsp:nvSpPr>
        <dsp:cNvPr id="0" name=""/>
        <dsp:cNvSpPr/>
      </dsp:nvSpPr>
      <dsp:spPr>
        <a:xfrm>
          <a:off x="3630577" y="1845"/>
          <a:ext cx="1292683" cy="840244"/>
        </a:xfrm>
        <a:prstGeom prst="roundRect">
          <a:avLst/>
        </a:prstGeom>
        <a:solidFill>
          <a:srgbClr val="0070C0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Calibri" pitchFamily="34" charset="0"/>
            </a:rPr>
            <a:t>1. Decide when to use S-OJT</a:t>
          </a:r>
          <a:endParaRPr lang="en-US" sz="1500" b="1" kern="1200" dirty="0">
            <a:latin typeface="Calibri" pitchFamily="34" charset="0"/>
          </a:endParaRPr>
        </a:p>
      </dsp:txBody>
      <dsp:txXfrm>
        <a:off x="3671594" y="42862"/>
        <a:ext cx="1210649" cy="758210"/>
      </dsp:txXfrm>
    </dsp:sp>
    <dsp:sp modelId="{1F0CCC18-CC29-4E37-93E1-3A3DB1D52B1A}">
      <dsp:nvSpPr>
        <dsp:cNvPr id="0" name=""/>
        <dsp:cNvSpPr/>
      </dsp:nvSpPr>
      <dsp:spPr>
        <a:xfrm>
          <a:off x="2298587" y="421968"/>
          <a:ext cx="3956663" cy="3956663"/>
        </a:xfrm>
        <a:custGeom>
          <a:avLst/>
          <a:gdLst/>
          <a:ahLst/>
          <a:cxnLst/>
          <a:rect l="0" t="0" r="0" b="0"/>
          <a:pathLst>
            <a:path>
              <a:moveTo>
                <a:pt x="2787024" y="172836"/>
              </a:moveTo>
              <a:arcTo wR="1978331" hR="1978331" stAng="17647674" swAng="923161"/>
            </a:path>
          </a:pathLst>
        </a:custGeom>
        <a:noFill/>
        <a:ln w="38100" cap="flat" cmpd="sng" algn="ctr">
          <a:solidFill>
            <a:schemeClr val="dk1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65D2FB46-F0E9-4AC9-A785-38BFABF4A759}">
      <dsp:nvSpPr>
        <dsp:cNvPr id="0" name=""/>
        <dsp:cNvSpPr/>
      </dsp:nvSpPr>
      <dsp:spPr>
        <a:xfrm>
          <a:off x="5343863" y="991011"/>
          <a:ext cx="1292683" cy="840244"/>
        </a:xfrm>
        <a:prstGeom prst="roundRect">
          <a:avLst/>
        </a:prstGeom>
        <a:solidFill>
          <a:srgbClr val="0070C0"/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Calibri" pitchFamily="34" charset="0"/>
            </a:rPr>
            <a:t>2.  Analyze the tasks</a:t>
          </a:r>
          <a:endParaRPr lang="en-US" sz="1500" b="1" kern="1200" dirty="0">
            <a:latin typeface="Calibri" pitchFamily="34" charset="0"/>
          </a:endParaRPr>
        </a:p>
      </dsp:txBody>
      <dsp:txXfrm>
        <a:off x="5384880" y="1032028"/>
        <a:ext cx="1210649" cy="758210"/>
      </dsp:txXfrm>
    </dsp:sp>
    <dsp:sp modelId="{158BCB1D-F726-4729-A4C5-1867C88F006A}">
      <dsp:nvSpPr>
        <dsp:cNvPr id="0" name=""/>
        <dsp:cNvSpPr/>
      </dsp:nvSpPr>
      <dsp:spPr>
        <a:xfrm>
          <a:off x="2313265" y="468729"/>
          <a:ext cx="3956663" cy="3956663"/>
        </a:xfrm>
        <a:custGeom>
          <a:avLst/>
          <a:gdLst/>
          <a:ahLst/>
          <a:cxnLst/>
          <a:rect l="0" t="0" r="0" b="0"/>
          <a:pathLst>
            <a:path>
              <a:moveTo>
                <a:pt x="3913682" y="1568191"/>
              </a:moveTo>
              <a:arcTo wR="1978331" hR="1978331" stAng="20882093" swAng="1133908"/>
            </a:path>
          </a:pathLst>
        </a:custGeom>
        <a:noFill/>
        <a:ln w="38100" cap="flat" cmpd="sng" algn="ctr">
          <a:solidFill>
            <a:schemeClr val="dk1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83B74073-6846-4A12-9E67-8F22FA9E294B}">
      <dsp:nvSpPr>
        <dsp:cNvPr id="0" name=""/>
        <dsp:cNvSpPr/>
      </dsp:nvSpPr>
      <dsp:spPr>
        <a:xfrm>
          <a:off x="5412911" y="2895598"/>
          <a:ext cx="1292683" cy="840244"/>
        </a:xfrm>
        <a:prstGeom prst="roundRect">
          <a:avLst/>
        </a:prstGeom>
        <a:solidFill>
          <a:srgbClr val="0070C0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Calibri" pitchFamily="34" charset="0"/>
            </a:rPr>
            <a:t>3.  Develop the trainers</a:t>
          </a:r>
          <a:endParaRPr lang="en-US" sz="1500" b="1" kern="1200" dirty="0">
            <a:latin typeface="Calibri" pitchFamily="34" charset="0"/>
          </a:endParaRPr>
        </a:p>
      </dsp:txBody>
      <dsp:txXfrm>
        <a:off x="5453928" y="2936615"/>
        <a:ext cx="1210649" cy="758210"/>
      </dsp:txXfrm>
    </dsp:sp>
    <dsp:sp modelId="{9DB8FA1A-0206-4A00-84E6-7FB504B198F6}">
      <dsp:nvSpPr>
        <dsp:cNvPr id="0" name=""/>
        <dsp:cNvSpPr/>
      </dsp:nvSpPr>
      <dsp:spPr>
        <a:xfrm>
          <a:off x="2347853" y="405658"/>
          <a:ext cx="3956663" cy="3956663"/>
        </a:xfrm>
        <a:custGeom>
          <a:avLst/>
          <a:gdLst/>
          <a:ahLst/>
          <a:cxnLst/>
          <a:rect l="0" t="0" r="0" b="0"/>
          <a:pathLst>
            <a:path>
              <a:moveTo>
                <a:pt x="3278670" y="3469276"/>
              </a:moveTo>
              <a:arcTo wR="1978331" hR="1978331" stAng="2934387" swAng="1063517"/>
            </a:path>
          </a:pathLst>
        </a:custGeom>
        <a:noFill/>
        <a:ln w="38100" cap="flat" cmpd="sng" algn="ctr">
          <a:solidFill>
            <a:schemeClr val="dk1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DD6996E3-D461-4936-B844-84C37F6AF05D}">
      <dsp:nvSpPr>
        <dsp:cNvPr id="0" name=""/>
        <dsp:cNvSpPr/>
      </dsp:nvSpPr>
      <dsp:spPr>
        <a:xfrm>
          <a:off x="3630577" y="3958509"/>
          <a:ext cx="1292683" cy="840244"/>
        </a:xfrm>
        <a:prstGeom prst="roundRect">
          <a:avLst/>
        </a:prstGeom>
        <a:solidFill>
          <a:srgbClr val="0070C0"/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Calibri" pitchFamily="34" charset="0"/>
            </a:rPr>
            <a:t>4.  Prepare the S-OJT  module</a:t>
          </a:r>
          <a:endParaRPr lang="en-US" sz="1500" b="1" kern="1200" dirty="0">
            <a:latin typeface="Calibri" pitchFamily="34" charset="0"/>
          </a:endParaRPr>
        </a:p>
      </dsp:txBody>
      <dsp:txXfrm>
        <a:off x="3671594" y="3999526"/>
        <a:ext cx="1210649" cy="758210"/>
      </dsp:txXfrm>
    </dsp:sp>
    <dsp:sp modelId="{F6B77B27-9120-4086-B9A4-B41F0BE09833}">
      <dsp:nvSpPr>
        <dsp:cNvPr id="0" name=""/>
        <dsp:cNvSpPr/>
      </dsp:nvSpPr>
      <dsp:spPr>
        <a:xfrm>
          <a:off x="2365097" y="446300"/>
          <a:ext cx="3956663" cy="3956663"/>
        </a:xfrm>
        <a:custGeom>
          <a:avLst/>
          <a:gdLst/>
          <a:ahLst/>
          <a:cxnLst/>
          <a:rect l="0" t="0" r="0" b="0"/>
          <a:pathLst>
            <a:path>
              <a:moveTo>
                <a:pt x="1104876" y="3753401"/>
              </a:moveTo>
              <a:arcTo wR="1978331" hR="1978331" stAng="6972021" swAng="927143"/>
            </a:path>
          </a:pathLst>
        </a:custGeom>
        <a:noFill/>
        <a:ln w="38100" cap="flat" cmpd="sng" algn="ctr">
          <a:solidFill>
            <a:schemeClr val="dk1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5DE454C9-F08F-4D00-A21E-46B3079EE0A9}">
      <dsp:nvSpPr>
        <dsp:cNvPr id="0" name=""/>
        <dsp:cNvSpPr/>
      </dsp:nvSpPr>
      <dsp:spPr>
        <a:xfrm>
          <a:off x="1840459" y="2940344"/>
          <a:ext cx="1483962" cy="840244"/>
        </a:xfrm>
        <a:prstGeom prst="roundRect">
          <a:avLst/>
        </a:prstGeom>
        <a:solidFill>
          <a:srgbClr val="0070C0"/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Calibri" pitchFamily="34" charset="0"/>
            </a:rPr>
            <a:t>5. Deliver the  S-OJT</a:t>
          </a:r>
          <a:endParaRPr lang="en-US" sz="1500" b="1" kern="1200" dirty="0">
            <a:latin typeface="Calibri" pitchFamily="34" charset="0"/>
          </a:endParaRPr>
        </a:p>
      </dsp:txBody>
      <dsp:txXfrm>
        <a:off x="1881476" y="2981361"/>
        <a:ext cx="1401928" cy="758210"/>
      </dsp:txXfrm>
    </dsp:sp>
    <dsp:sp modelId="{D3A8E038-88E1-4083-A004-E94C8248FB31}">
      <dsp:nvSpPr>
        <dsp:cNvPr id="0" name=""/>
        <dsp:cNvSpPr/>
      </dsp:nvSpPr>
      <dsp:spPr>
        <a:xfrm>
          <a:off x="2314164" y="367260"/>
          <a:ext cx="3956663" cy="3956663"/>
        </a:xfrm>
        <a:custGeom>
          <a:avLst/>
          <a:gdLst/>
          <a:ahLst/>
          <a:cxnLst/>
          <a:rect l="0" t="0" r="0" b="0"/>
          <a:pathLst>
            <a:path>
              <a:moveTo>
                <a:pt x="36809" y="2358186"/>
              </a:moveTo>
              <a:arcTo wR="1978331" hR="1978331" stAng="10135802" swAng="1182809"/>
            </a:path>
          </a:pathLst>
        </a:custGeom>
        <a:noFill/>
        <a:ln w="38100" cap="flat" cmpd="sng" algn="ctr">
          <a:solidFill>
            <a:schemeClr val="dk1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EC49040E-A1A7-406A-8D71-481B7285B785}">
      <dsp:nvSpPr>
        <dsp:cNvPr id="0" name=""/>
        <dsp:cNvSpPr/>
      </dsp:nvSpPr>
      <dsp:spPr>
        <a:xfrm>
          <a:off x="1917292" y="991011"/>
          <a:ext cx="1292683" cy="840244"/>
        </a:xfrm>
        <a:prstGeom prst="roundRect">
          <a:avLst/>
        </a:prstGeom>
        <a:solidFill>
          <a:srgbClr val="0070C0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Calibri" pitchFamily="34" charset="0"/>
            </a:rPr>
            <a:t>6. Evaluate the S-OJT</a:t>
          </a:r>
          <a:endParaRPr lang="en-US" sz="1500" b="1" kern="1200" dirty="0">
            <a:latin typeface="Calibri" pitchFamily="34" charset="0"/>
          </a:endParaRPr>
        </a:p>
      </dsp:txBody>
      <dsp:txXfrm>
        <a:off x="1958309" y="1032028"/>
        <a:ext cx="1210649" cy="758210"/>
      </dsp:txXfrm>
    </dsp:sp>
    <dsp:sp modelId="{4AA6042A-2759-43E2-847A-94C5F11D601A}">
      <dsp:nvSpPr>
        <dsp:cNvPr id="0" name=""/>
        <dsp:cNvSpPr/>
      </dsp:nvSpPr>
      <dsp:spPr>
        <a:xfrm>
          <a:off x="2298587" y="421968"/>
          <a:ext cx="3956663" cy="3956663"/>
        </a:xfrm>
        <a:custGeom>
          <a:avLst/>
          <a:gdLst/>
          <a:ahLst/>
          <a:cxnLst/>
          <a:rect l="0" t="0" r="0" b="0"/>
          <a:pathLst>
            <a:path>
              <a:moveTo>
                <a:pt x="719587" y="452108"/>
              </a:moveTo>
              <a:arcTo wR="1978331" hR="1978331" stAng="13829165" swAng="923161"/>
            </a:path>
          </a:pathLst>
        </a:custGeom>
        <a:noFill/>
        <a:ln w="38100" cap="flat" cmpd="sng" algn="ctr">
          <a:solidFill>
            <a:schemeClr val="dk1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BD813-450C-2E4B-B7E7-77A363981590}" type="datetimeFigureOut">
              <a:rPr lang="en-US" smtClean="0"/>
              <a:t>11/7/13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921F7-5A3E-5249-A701-280E38EC6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80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4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113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54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31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41325" y="63500"/>
            <a:ext cx="8248650" cy="6183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D28F7A-A12A-8A46-8DE4-374E6BAA1E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20533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21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95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05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30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744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86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98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98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18DC5-6CAE-8F45-8AC7-142EBB086BDB}" type="datetimeFigureOut">
              <a:rPr lang="en-US" smtClean="0"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68437-16FB-3640-99AA-6E58D583C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13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google.com/imgres?imgurl=http://www.klinikarastirmalar.org.tr/UserFiles/Image/nurse.jpg&amp;imgrefurl=http://www.klinikarastirmalar.org.tr/en/news.php&amp;h=450&amp;w=330&amp;sz=17&amp;tbnid=3IKDcr9wQWgJ::&amp;tbnh=127&amp;tbnw=93&amp;prev=/images?q=picture+of+a+nurse&amp;usg=__FJLgwT2J0OLZuv3CO4u4nEBqrYk=&amp;sa=X&amp;oi=image_result&amp;resnum=2&amp;ct=image&amp;cd=1" TargetMode="External"/><Relationship Id="rId3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education.illinois.edu/frp/j/rljacob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6894" y="830538"/>
            <a:ext cx="6676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Global Challenge of  Employee Competence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74492" y="3964057"/>
            <a:ext cx="24293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Ronald L. Jacobs, PhD</a:t>
            </a:r>
          </a:p>
          <a:p>
            <a:pPr algn="ctr"/>
            <a:r>
              <a:rPr lang="en-US" sz="2000" dirty="0" smtClean="0"/>
              <a:t>University of Illinois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971636" y="5434127"/>
            <a:ext cx="1863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November</a:t>
            </a:r>
            <a:r>
              <a:rPr lang="en-US" sz="2000" dirty="0" smtClean="0"/>
              <a:t> </a:t>
            </a:r>
            <a:r>
              <a:rPr lang="en-US" sz="2000" dirty="0" smtClean="0"/>
              <a:t>2013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09910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4" name="Text Box 8"/>
          <p:cNvSpPr txBox="1">
            <a:spLocks noChangeArrowheads="1"/>
          </p:cNvSpPr>
          <p:nvPr/>
        </p:nvSpPr>
        <p:spPr bwMode="auto">
          <a:xfrm>
            <a:off x="2133600" y="4419600"/>
            <a:ext cx="502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endParaRPr lang="en-US" smtClean="0"/>
          </a:p>
        </p:txBody>
      </p:sp>
      <p:sp>
        <p:nvSpPr>
          <p:cNvPr id="260106" name="Text Box 10"/>
          <p:cNvSpPr txBox="1">
            <a:spLocks noChangeArrowheads="1"/>
          </p:cNvSpPr>
          <p:nvPr/>
        </p:nvSpPr>
        <p:spPr bwMode="auto">
          <a:xfrm>
            <a:off x="1143000" y="2120900"/>
            <a:ext cx="7010400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en-US" sz="2400" b="1" dirty="0" smtClean="0"/>
              <a:t>Competence</a:t>
            </a:r>
            <a:r>
              <a:rPr lang="en-US" sz="2400" dirty="0" smtClean="0"/>
              <a:t> – The </a:t>
            </a:r>
            <a:r>
              <a:rPr lang="en-US" sz="2400" u="sng" dirty="0" smtClean="0"/>
              <a:t>relative ability</a:t>
            </a:r>
            <a:r>
              <a:rPr lang="en-US" sz="2400" dirty="0" smtClean="0"/>
              <a:t> to perform a set of work</a:t>
            </a:r>
          </a:p>
          <a:p>
            <a:pPr algn="l" eaLnBrk="1" hangingPunct="1">
              <a:defRPr/>
            </a:pPr>
            <a:endParaRPr lang="en-US" sz="2400" dirty="0" smtClean="0"/>
          </a:p>
          <a:p>
            <a:pPr algn="l" eaLnBrk="1" hangingPunct="1">
              <a:defRPr/>
            </a:pPr>
            <a:r>
              <a:rPr lang="en-US" sz="2400" b="1" dirty="0" smtClean="0"/>
              <a:t>Competency</a:t>
            </a:r>
            <a:r>
              <a:rPr lang="en-US" sz="2400" dirty="0" smtClean="0"/>
              <a:t> – The </a:t>
            </a:r>
            <a:r>
              <a:rPr lang="en-US" sz="2400" u="sng" dirty="0" smtClean="0"/>
              <a:t>underlying dimensions</a:t>
            </a:r>
            <a:r>
              <a:rPr lang="en-US" sz="2400" dirty="0"/>
              <a:t> </a:t>
            </a:r>
            <a:r>
              <a:rPr lang="en-US" sz="2400" dirty="0" smtClean="0"/>
              <a:t>required to perform successfully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0" y="0"/>
            <a:ext cx="4572000" cy="533400"/>
          </a:xfrm>
          <a:solidFill>
            <a:srgbClr val="008000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Employee Competence</a:t>
            </a:r>
            <a:endParaRPr lang="en-US" sz="2400" b="1" dirty="0" smtClean="0">
              <a:solidFill>
                <a:schemeClr val="bg1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41123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977" name="Group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783557"/>
              </p:ext>
            </p:extLst>
          </p:nvPr>
        </p:nvGraphicFramePr>
        <p:xfrm>
          <a:off x="1127125" y="1219200"/>
          <a:ext cx="7559675" cy="3865564"/>
        </p:xfrm>
        <a:graphic>
          <a:graphicData uri="http://schemas.openxmlformats.org/drawingml/2006/table">
            <a:tbl>
              <a:tblPr/>
              <a:tblGrid>
                <a:gridCol w="2173288"/>
                <a:gridCol w="5386387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Category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Master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The real expert among experts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, teaches others, shares new knowledge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Expert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One who can do both the routine and non-routine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instances of the work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Experienced Specialist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One who has performed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the work repeatedly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and can do it with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ease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Specialist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One who can perform the work, but the range is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limited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Novice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One who is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new to the work and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lacks the ability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to perform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970" name="Line 26"/>
          <p:cNvSpPr>
            <a:spLocks noChangeShapeType="1"/>
          </p:cNvSpPr>
          <p:nvPr/>
        </p:nvSpPr>
        <p:spPr bwMode="auto">
          <a:xfrm>
            <a:off x="457200" y="3733800"/>
            <a:ext cx="82296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0971" name="Line 27"/>
          <p:cNvSpPr>
            <a:spLocks noChangeShapeType="1"/>
          </p:cNvSpPr>
          <p:nvPr/>
        </p:nvSpPr>
        <p:spPr bwMode="auto">
          <a:xfrm flipV="1">
            <a:off x="685800" y="3962400"/>
            <a:ext cx="0" cy="7620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0" y="0"/>
            <a:ext cx="4572000" cy="533400"/>
          </a:xfrm>
          <a:solidFill>
            <a:srgbClr val="008000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US" sz="2400" b="1" dirty="0" smtClean="0">
                <a:solidFill>
                  <a:schemeClr val="bg1"/>
                </a:solidFill>
                <a:cs typeface="+mj-cs"/>
              </a:rPr>
              <a:t>Employee Competence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92200" y="5843155"/>
            <a:ext cx="1377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Jacobs, 2002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343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DD4E7B2-7498-7F4B-B21C-5F454891B2CB}" type="slidenum">
              <a:rPr lang="en-US" sz="1000"/>
              <a:pPr eaLnBrk="1" hangingPunct="1"/>
              <a:t>12</a:t>
            </a:fld>
            <a:endParaRPr lang="en-US" sz="1000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676400" y="5619750"/>
            <a:ext cx="61388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en-US" sz="2000" b="1"/>
              <a:t>Employee Competence: Important then and now</a:t>
            </a:r>
            <a:r>
              <a:rPr lang="en-US" sz="2000"/>
              <a:t>.</a:t>
            </a:r>
          </a:p>
        </p:txBody>
      </p:sp>
      <p:pic>
        <p:nvPicPr>
          <p:cNvPr id="6" name="Picture 5" descr="TWI JIT -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3208" y="609600"/>
            <a:ext cx="6717792" cy="456408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205013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6" name="Line 4"/>
          <p:cNvSpPr>
            <a:spLocks noChangeShapeType="1"/>
          </p:cNvSpPr>
          <p:nvPr/>
        </p:nvSpPr>
        <p:spPr bwMode="auto">
          <a:xfrm flipV="1">
            <a:off x="1676400" y="2438400"/>
            <a:ext cx="990600" cy="3124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197" name="Line 5"/>
          <p:cNvSpPr>
            <a:spLocks noChangeShapeType="1"/>
          </p:cNvSpPr>
          <p:nvPr/>
        </p:nvSpPr>
        <p:spPr bwMode="auto">
          <a:xfrm>
            <a:off x="1676400" y="14478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198" name="Line 6"/>
          <p:cNvSpPr>
            <a:spLocks noChangeShapeType="1"/>
          </p:cNvSpPr>
          <p:nvPr/>
        </p:nvSpPr>
        <p:spPr bwMode="auto">
          <a:xfrm>
            <a:off x="1676400" y="5562600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199" name="Text Box 7"/>
          <p:cNvSpPr txBox="1">
            <a:spLocks noChangeArrowheads="1"/>
          </p:cNvSpPr>
          <p:nvPr/>
        </p:nvSpPr>
        <p:spPr bwMode="auto">
          <a:xfrm>
            <a:off x="838200" y="5311775"/>
            <a:ext cx="765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Novice</a:t>
            </a:r>
          </a:p>
        </p:txBody>
      </p:sp>
      <p:sp>
        <p:nvSpPr>
          <p:cNvPr id="264200" name="Text Box 8"/>
          <p:cNvSpPr txBox="1">
            <a:spLocks noChangeArrowheads="1"/>
          </p:cNvSpPr>
          <p:nvPr/>
        </p:nvSpPr>
        <p:spPr bwMode="auto">
          <a:xfrm>
            <a:off x="381000" y="3048000"/>
            <a:ext cx="12382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Experienced</a:t>
            </a:r>
          </a:p>
          <a:p>
            <a:pPr algn="l">
              <a:defRPr/>
            </a:pPr>
            <a:r>
              <a:rPr lang="en-US" sz="1400" b="1">
                <a:cs typeface="+mn-cs"/>
              </a:rPr>
              <a:t>Specialist</a:t>
            </a:r>
          </a:p>
        </p:txBody>
      </p:sp>
      <p:sp>
        <p:nvSpPr>
          <p:cNvPr id="264201" name="Text Box 9"/>
          <p:cNvSpPr txBox="1">
            <a:spLocks noChangeArrowheads="1"/>
          </p:cNvSpPr>
          <p:nvPr/>
        </p:nvSpPr>
        <p:spPr bwMode="auto">
          <a:xfrm>
            <a:off x="533400" y="4343400"/>
            <a:ext cx="1011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Specialist</a:t>
            </a:r>
          </a:p>
        </p:txBody>
      </p:sp>
      <p:sp>
        <p:nvSpPr>
          <p:cNvPr id="264202" name="Text Box 10"/>
          <p:cNvSpPr txBox="1">
            <a:spLocks noChangeArrowheads="1"/>
          </p:cNvSpPr>
          <p:nvPr/>
        </p:nvSpPr>
        <p:spPr bwMode="auto">
          <a:xfrm>
            <a:off x="838200" y="2198688"/>
            <a:ext cx="736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Expert</a:t>
            </a:r>
          </a:p>
        </p:txBody>
      </p:sp>
      <p:sp>
        <p:nvSpPr>
          <p:cNvPr id="264203" name="Line 11"/>
          <p:cNvSpPr>
            <a:spLocks noChangeShapeType="1"/>
          </p:cNvSpPr>
          <p:nvPr/>
        </p:nvSpPr>
        <p:spPr bwMode="auto">
          <a:xfrm flipH="1">
            <a:off x="1600200" y="4495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204" name="Line 12"/>
          <p:cNvSpPr>
            <a:spLocks noChangeShapeType="1"/>
          </p:cNvSpPr>
          <p:nvPr/>
        </p:nvSpPr>
        <p:spPr bwMode="auto">
          <a:xfrm flipH="1">
            <a:off x="1600200" y="3352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205" name="Line 13"/>
          <p:cNvSpPr>
            <a:spLocks noChangeShapeType="1"/>
          </p:cNvSpPr>
          <p:nvPr/>
        </p:nvSpPr>
        <p:spPr bwMode="auto">
          <a:xfrm flipH="1">
            <a:off x="1600200" y="2362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206" name="Line 14"/>
          <p:cNvSpPr>
            <a:spLocks noChangeShapeType="1"/>
          </p:cNvSpPr>
          <p:nvPr/>
        </p:nvSpPr>
        <p:spPr bwMode="auto">
          <a:xfrm flipH="1">
            <a:off x="1600200" y="5562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207" name="Text Box 15"/>
          <p:cNvSpPr txBox="1">
            <a:spLocks noChangeArrowheads="1"/>
          </p:cNvSpPr>
          <p:nvPr/>
        </p:nvSpPr>
        <p:spPr bwMode="auto">
          <a:xfrm>
            <a:off x="1371600" y="58420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1940</a:t>
            </a:r>
          </a:p>
        </p:txBody>
      </p:sp>
      <p:sp>
        <p:nvSpPr>
          <p:cNvPr id="264208" name="Line 16"/>
          <p:cNvSpPr>
            <a:spLocks noChangeShapeType="1"/>
          </p:cNvSpPr>
          <p:nvPr/>
        </p:nvSpPr>
        <p:spPr bwMode="auto">
          <a:xfrm>
            <a:off x="4572000" y="5562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209" name="Line 17"/>
          <p:cNvSpPr>
            <a:spLocks noChangeShapeType="1"/>
          </p:cNvSpPr>
          <p:nvPr/>
        </p:nvSpPr>
        <p:spPr bwMode="auto">
          <a:xfrm>
            <a:off x="7391400" y="5562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210" name="Text Box 18"/>
          <p:cNvSpPr txBox="1">
            <a:spLocks noChangeArrowheads="1"/>
          </p:cNvSpPr>
          <p:nvPr/>
        </p:nvSpPr>
        <p:spPr bwMode="auto">
          <a:xfrm>
            <a:off x="4298950" y="58674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1960</a:t>
            </a:r>
          </a:p>
        </p:txBody>
      </p:sp>
      <p:sp>
        <p:nvSpPr>
          <p:cNvPr id="264211" name="Text Box 19"/>
          <p:cNvSpPr txBox="1">
            <a:spLocks noChangeArrowheads="1"/>
          </p:cNvSpPr>
          <p:nvPr/>
        </p:nvSpPr>
        <p:spPr bwMode="auto">
          <a:xfrm>
            <a:off x="7118350" y="58674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1980</a:t>
            </a:r>
          </a:p>
        </p:txBody>
      </p:sp>
      <p:sp>
        <p:nvSpPr>
          <p:cNvPr id="264212" name="Line 20"/>
          <p:cNvSpPr>
            <a:spLocks noChangeShapeType="1"/>
          </p:cNvSpPr>
          <p:nvPr/>
        </p:nvSpPr>
        <p:spPr bwMode="auto">
          <a:xfrm>
            <a:off x="1676400" y="5562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213" name="Line 21"/>
          <p:cNvSpPr>
            <a:spLocks noChangeShapeType="1"/>
          </p:cNvSpPr>
          <p:nvPr/>
        </p:nvSpPr>
        <p:spPr bwMode="auto">
          <a:xfrm>
            <a:off x="3124200" y="5562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214" name="Line 22"/>
          <p:cNvSpPr>
            <a:spLocks noChangeShapeType="1"/>
          </p:cNvSpPr>
          <p:nvPr/>
        </p:nvSpPr>
        <p:spPr bwMode="auto">
          <a:xfrm>
            <a:off x="6019800" y="5562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215" name="Line 23"/>
          <p:cNvSpPr>
            <a:spLocks noChangeShapeType="1"/>
          </p:cNvSpPr>
          <p:nvPr/>
        </p:nvSpPr>
        <p:spPr bwMode="auto">
          <a:xfrm>
            <a:off x="2667000" y="2438400"/>
            <a:ext cx="4648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4216" name="Text Box 24"/>
          <p:cNvSpPr txBox="1">
            <a:spLocks noChangeArrowheads="1"/>
          </p:cNvSpPr>
          <p:nvPr/>
        </p:nvSpPr>
        <p:spPr bwMode="auto">
          <a:xfrm>
            <a:off x="1905000" y="3581400"/>
            <a:ext cx="838200" cy="4667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Manual controls</a:t>
            </a:r>
          </a:p>
        </p:txBody>
      </p:sp>
      <p:sp>
        <p:nvSpPr>
          <p:cNvPr id="264217" name="Text Box 25"/>
          <p:cNvSpPr txBox="1">
            <a:spLocks noChangeArrowheads="1"/>
          </p:cNvSpPr>
          <p:nvPr/>
        </p:nvSpPr>
        <p:spPr bwMode="auto">
          <a:xfrm>
            <a:off x="457200" y="533400"/>
            <a:ext cx="2819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cs typeface="+mn-cs"/>
              </a:rPr>
              <a:t>Machine Tool Operator</a:t>
            </a:r>
          </a:p>
        </p:txBody>
      </p:sp>
      <p:pic>
        <p:nvPicPr>
          <p:cNvPr id="264218" name="Picture 26" descr="TWI JIT -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25" y="381000"/>
            <a:ext cx="2225675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64219" name="Text Box 27"/>
          <p:cNvSpPr txBox="1">
            <a:spLocks noChangeArrowheads="1"/>
          </p:cNvSpPr>
          <p:nvPr/>
        </p:nvSpPr>
        <p:spPr bwMode="auto">
          <a:xfrm>
            <a:off x="2851150" y="58674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1950</a:t>
            </a:r>
          </a:p>
        </p:txBody>
      </p:sp>
      <p:sp>
        <p:nvSpPr>
          <p:cNvPr id="264220" name="Text Box 28"/>
          <p:cNvSpPr txBox="1">
            <a:spLocks noChangeArrowheads="1"/>
          </p:cNvSpPr>
          <p:nvPr/>
        </p:nvSpPr>
        <p:spPr bwMode="auto">
          <a:xfrm>
            <a:off x="5746750" y="58674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1970</a:t>
            </a:r>
          </a:p>
        </p:txBody>
      </p:sp>
    </p:spTree>
    <p:extLst>
      <p:ext uri="{BB962C8B-B14F-4D97-AF65-F5344CB8AC3E}">
        <p14:creationId xmlns:p14="http://schemas.microsoft.com/office/powerpoint/2010/main" val="4180132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8" name="Line 4"/>
          <p:cNvSpPr>
            <a:spLocks noChangeShapeType="1"/>
          </p:cNvSpPr>
          <p:nvPr/>
        </p:nvSpPr>
        <p:spPr bwMode="auto">
          <a:xfrm flipV="1">
            <a:off x="1600200" y="2546350"/>
            <a:ext cx="990600" cy="3124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09" name="Line 5"/>
          <p:cNvSpPr>
            <a:spLocks noChangeShapeType="1"/>
          </p:cNvSpPr>
          <p:nvPr/>
        </p:nvSpPr>
        <p:spPr bwMode="auto">
          <a:xfrm>
            <a:off x="1600200" y="155575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10" name="Line 6"/>
          <p:cNvSpPr>
            <a:spLocks noChangeShapeType="1"/>
          </p:cNvSpPr>
          <p:nvPr/>
        </p:nvSpPr>
        <p:spPr bwMode="auto">
          <a:xfrm>
            <a:off x="1600200" y="5670550"/>
            <a:ext cx="609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11" name="Text Box 7"/>
          <p:cNvSpPr txBox="1">
            <a:spLocks noChangeArrowheads="1"/>
          </p:cNvSpPr>
          <p:nvPr/>
        </p:nvSpPr>
        <p:spPr bwMode="auto">
          <a:xfrm>
            <a:off x="762000" y="5419725"/>
            <a:ext cx="765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Novice</a:t>
            </a:r>
          </a:p>
        </p:txBody>
      </p:sp>
      <p:sp>
        <p:nvSpPr>
          <p:cNvPr id="251912" name="Text Box 8"/>
          <p:cNvSpPr txBox="1">
            <a:spLocks noChangeArrowheads="1"/>
          </p:cNvSpPr>
          <p:nvPr/>
        </p:nvSpPr>
        <p:spPr bwMode="auto">
          <a:xfrm>
            <a:off x="512763" y="4440238"/>
            <a:ext cx="1011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Specialist</a:t>
            </a:r>
          </a:p>
        </p:txBody>
      </p:sp>
      <p:sp>
        <p:nvSpPr>
          <p:cNvPr id="251913" name="Text Box 9"/>
          <p:cNvSpPr txBox="1">
            <a:spLocks noChangeArrowheads="1"/>
          </p:cNvSpPr>
          <p:nvPr/>
        </p:nvSpPr>
        <p:spPr bwMode="auto">
          <a:xfrm>
            <a:off x="304800" y="3286125"/>
            <a:ext cx="12382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Experienced</a:t>
            </a:r>
          </a:p>
          <a:p>
            <a:pPr algn="l">
              <a:defRPr/>
            </a:pPr>
            <a:r>
              <a:rPr lang="en-US" sz="1400" b="1">
                <a:cs typeface="+mn-cs"/>
              </a:rPr>
              <a:t>Specialist</a:t>
            </a:r>
          </a:p>
        </p:txBody>
      </p:sp>
      <p:sp>
        <p:nvSpPr>
          <p:cNvPr id="251914" name="Text Box 10"/>
          <p:cNvSpPr txBox="1">
            <a:spLocks noChangeArrowheads="1"/>
          </p:cNvSpPr>
          <p:nvPr/>
        </p:nvSpPr>
        <p:spPr bwMode="auto">
          <a:xfrm>
            <a:off x="762000" y="2306638"/>
            <a:ext cx="736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Expert</a:t>
            </a:r>
          </a:p>
        </p:txBody>
      </p:sp>
      <p:sp>
        <p:nvSpPr>
          <p:cNvPr id="251915" name="Line 11"/>
          <p:cNvSpPr>
            <a:spLocks noChangeShapeType="1"/>
          </p:cNvSpPr>
          <p:nvPr/>
        </p:nvSpPr>
        <p:spPr bwMode="auto">
          <a:xfrm flipH="1">
            <a:off x="1524000" y="460375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16" name="Line 12"/>
          <p:cNvSpPr>
            <a:spLocks noChangeShapeType="1"/>
          </p:cNvSpPr>
          <p:nvPr/>
        </p:nvSpPr>
        <p:spPr bwMode="auto">
          <a:xfrm flipH="1">
            <a:off x="1524000" y="346075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17" name="Line 13"/>
          <p:cNvSpPr>
            <a:spLocks noChangeShapeType="1"/>
          </p:cNvSpPr>
          <p:nvPr/>
        </p:nvSpPr>
        <p:spPr bwMode="auto">
          <a:xfrm flipH="1">
            <a:off x="1524000" y="247015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18" name="Line 14"/>
          <p:cNvSpPr>
            <a:spLocks noChangeShapeType="1"/>
          </p:cNvSpPr>
          <p:nvPr/>
        </p:nvSpPr>
        <p:spPr bwMode="auto">
          <a:xfrm flipH="1">
            <a:off x="1524000" y="567055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19" name="Text Box 15"/>
          <p:cNvSpPr txBox="1">
            <a:spLocks noChangeArrowheads="1"/>
          </p:cNvSpPr>
          <p:nvPr/>
        </p:nvSpPr>
        <p:spPr bwMode="auto">
          <a:xfrm>
            <a:off x="1295400" y="59499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1980</a:t>
            </a:r>
          </a:p>
        </p:txBody>
      </p:sp>
      <p:sp>
        <p:nvSpPr>
          <p:cNvPr id="251920" name="Line 16"/>
          <p:cNvSpPr>
            <a:spLocks noChangeShapeType="1"/>
          </p:cNvSpPr>
          <p:nvPr/>
        </p:nvSpPr>
        <p:spPr bwMode="auto">
          <a:xfrm>
            <a:off x="3962400" y="56705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21" name="Line 17"/>
          <p:cNvSpPr>
            <a:spLocks noChangeShapeType="1"/>
          </p:cNvSpPr>
          <p:nvPr/>
        </p:nvSpPr>
        <p:spPr bwMode="auto">
          <a:xfrm>
            <a:off x="6400800" y="56705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22" name="Text Box 18"/>
          <p:cNvSpPr txBox="1">
            <a:spLocks noChangeArrowheads="1"/>
          </p:cNvSpPr>
          <p:nvPr/>
        </p:nvSpPr>
        <p:spPr bwMode="auto">
          <a:xfrm>
            <a:off x="3657600" y="59753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1990</a:t>
            </a:r>
          </a:p>
        </p:txBody>
      </p:sp>
      <p:sp>
        <p:nvSpPr>
          <p:cNvPr id="251923" name="Text Box 19"/>
          <p:cNvSpPr txBox="1">
            <a:spLocks noChangeArrowheads="1"/>
          </p:cNvSpPr>
          <p:nvPr/>
        </p:nvSpPr>
        <p:spPr bwMode="auto">
          <a:xfrm>
            <a:off x="6096000" y="59753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2000</a:t>
            </a:r>
          </a:p>
        </p:txBody>
      </p:sp>
      <p:sp>
        <p:nvSpPr>
          <p:cNvPr id="251924" name="Line 20"/>
          <p:cNvSpPr>
            <a:spLocks noChangeShapeType="1"/>
          </p:cNvSpPr>
          <p:nvPr/>
        </p:nvSpPr>
        <p:spPr bwMode="auto">
          <a:xfrm>
            <a:off x="1600200" y="56705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25" name="Line 21"/>
          <p:cNvSpPr>
            <a:spLocks noChangeShapeType="1"/>
          </p:cNvSpPr>
          <p:nvPr/>
        </p:nvSpPr>
        <p:spPr bwMode="auto">
          <a:xfrm>
            <a:off x="2743200" y="56705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26" name="Line 22"/>
          <p:cNvSpPr>
            <a:spLocks noChangeShapeType="1"/>
          </p:cNvSpPr>
          <p:nvPr/>
        </p:nvSpPr>
        <p:spPr bwMode="auto">
          <a:xfrm>
            <a:off x="5105400" y="56705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27" name="Line 23"/>
          <p:cNvSpPr>
            <a:spLocks noChangeShapeType="1"/>
          </p:cNvSpPr>
          <p:nvPr/>
        </p:nvSpPr>
        <p:spPr bwMode="auto">
          <a:xfrm>
            <a:off x="2590800" y="254635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28" name="Text Box 24"/>
          <p:cNvSpPr txBox="1">
            <a:spLocks noChangeArrowheads="1"/>
          </p:cNvSpPr>
          <p:nvPr/>
        </p:nvSpPr>
        <p:spPr bwMode="auto">
          <a:xfrm>
            <a:off x="1981200" y="4070350"/>
            <a:ext cx="228600" cy="254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cs typeface="+mn-cs"/>
              </a:rPr>
              <a:t>1</a:t>
            </a:r>
          </a:p>
        </p:txBody>
      </p:sp>
      <p:sp>
        <p:nvSpPr>
          <p:cNvPr id="251929" name="Text Box 25"/>
          <p:cNvSpPr txBox="1">
            <a:spLocks noChangeArrowheads="1"/>
          </p:cNvSpPr>
          <p:nvPr/>
        </p:nvSpPr>
        <p:spPr bwMode="auto">
          <a:xfrm>
            <a:off x="2438400" y="59753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1985</a:t>
            </a:r>
          </a:p>
        </p:txBody>
      </p:sp>
      <p:sp>
        <p:nvSpPr>
          <p:cNvPr id="251930" name="Text Box 26"/>
          <p:cNvSpPr txBox="1">
            <a:spLocks noChangeArrowheads="1"/>
          </p:cNvSpPr>
          <p:nvPr/>
        </p:nvSpPr>
        <p:spPr bwMode="auto">
          <a:xfrm>
            <a:off x="4876800" y="59753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1995</a:t>
            </a:r>
          </a:p>
        </p:txBody>
      </p:sp>
      <p:sp>
        <p:nvSpPr>
          <p:cNvPr id="251931" name="Text Box 27"/>
          <p:cNvSpPr txBox="1">
            <a:spLocks noChangeArrowheads="1"/>
          </p:cNvSpPr>
          <p:nvPr/>
        </p:nvSpPr>
        <p:spPr bwMode="auto">
          <a:xfrm>
            <a:off x="7391400" y="59753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2008</a:t>
            </a:r>
          </a:p>
        </p:txBody>
      </p:sp>
      <p:sp>
        <p:nvSpPr>
          <p:cNvPr id="251932" name="Line 28"/>
          <p:cNvSpPr>
            <a:spLocks noChangeShapeType="1"/>
          </p:cNvSpPr>
          <p:nvPr/>
        </p:nvSpPr>
        <p:spPr bwMode="auto">
          <a:xfrm>
            <a:off x="7696200" y="56705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33" name="Line 29"/>
          <p:cNvSpPr>
            <a:spLocks noChangeShapeType="1"/>
          </p:cNvSpPr>
          <p:nvPr/>
        </p:nvSpPr>
        <p:spPr bwMode="auto">
          <a:xfrm>
            <a:off x="3886200" y="254635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34" name="Text Box 30"/>
          <p:cNvSpPr txBox="1">
            <a:spLocks noChangeArrowheads="1"/>
          </p:cNvSpPr>
          <p:nvPr/>
        </p:nvSpPr>
        <p:spPr bwMode="auto">
          <a:xfrm>
            <a:off x="3733800" y="2673350"/>
            <a:ext cx="228600" cy="254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cs typeface="+mn-cs"/>
              </a:rPr>
              <a:t>2</a:t>
            </a:r>
          </a:p>
        </p:txBody>
      </p:sp>
      <p:sp>
        <p:nvSpPr>
          <p:cNvPr id="251935" name="Line 31"/>
          <p:cNvSpPr>
            <a:spLocks noChangeShapeType="1"/>
          </p:cNvSpPr>
          <p:nvPr/>
        </p:nvSpPr>
        <p:spPr bwMode="auto">
          <a:xfrm>
            <a:off x="4495800" y="315595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36" name="Line 32"/>
          <p:cNvSpPr>
            <a:spLocks noChangeShapeType="1"/>
          </p:cNvSpPr>
          <p:nvPr/>
        </p:nvSpPr>
        <p:spPr bwMode="auto">
          <a:xfrm>
            <a:off x="4876800" y="315595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37" name="Text Box 33"/>
          <p:cNvSpPr txBox="1">
            <a:spLocks noChangeArrowheads="1"/>
          </p:cNvSpPr>
          <p:nvPr/>
        </p:nvSpPr>
        <p:spPr bwMode="auto">
          <a:xfrm>
            <a:off x="4724400" y="3282950"/>
            <a:ext cx="228600" cy="254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cs typeface="+mn-cs"/>
              </a:rPr>
              <a:t>3</a:t>
            </a:r>
          </a:p>
        </p:txBody>
      </p:sp>
      <p:sp>
        <p:nvSpPr>
          <p:cNvPr id="251938" name="Line 34"/>
          <p:cNvSpPr>
            <a:spLocks noChangeShapeType="1"/>
          </p:cNvSpPr>
          <p:nvPr/>
        </p:nvSpPr>
        <p:spPr bwMode="auto">
          <a:xfrm>
            <a:off x="5334000" y="361315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39" name="Line 35"/>
          <p:cNvSpPr>
            <a:spLocks noChangeShapeType="1"/>
          </p:cNvSpPr>
          <p:nvPr/>
        </p:nvSpPr>
        <p:spPr bwMode="auto">
          <a:xfrm>
            <a:off x="5486400" y="361315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40" name="Text Box 36"/>
          <p:cNvSpPr txBox="1">
            <a:spLocks noChangeArrowheads="1"/>
          </p:cNvSpPr>
          <p:nvPr/>
        </p:nvSpPr>
        <p:spPr bwMode="auto">
          <a:xfrm>
            <a:off x="5334000" y="3816350"/>
            <a:ext cx="228600" cy="254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cs typeface="+mn-cs"/>
              </a:rPr>
              <a:t>4</a:t>
            </a:r>
          </a:p>
        </p:txBody>
      </p:sp>
      <p:sp>
        <p:nvSpPr>
          <p:cNvPr id="251941" name="Line 37"/>
          <p:cNvSpPr>
            <a:spLocks noChangeShapeType="1"/>
          </p:cNvSpPr>
          <p:nvPr/>
        </p:nvSpPr>
        <p:spPr bwMode="auto">
          <a:xfrm>
            <a:off x="5943600" y="361315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42" name="Line 38"/>
          <p:cNvSpPr>
            <a:spLocks noChangeShapeType="1"/>
          </p:cNvSpPr>
          <p:nvPr/>
        </p:nvSpPr>
        <p:spPr bwMode="auto">
          <a:xfrm>
            <a:off x="6096000" y="361315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43" name="Line 39"/>
          <p:cNvSpPr>
            <a:spLocks noChangeShapeType="1"/>
          </p:cNvSpPr>
          <p:nvPr/>
        </p:nvSpPr>
        <p:spPr bwMode="auto">
          <a:xfrm>
            <a:off x="6553200" y="361315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44" name="Line 40"/>
          <p:cNvSpPr>
            <a:spLocks noChangeShapeType="1"/>
          </p:cNvSpPr>
          <p:nvPr/>
        </p:nvSpPr>
        <p:spPr bwMode="auto">
          <a:xfrm flipH="1">
            <a:off x="6705600" y="361315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45" name="Text Box 41"/>
          <p:cNvSpPr txBox="1">
            <a:spLocks noChangeArrowheads="1"/>
          </p:cNvSpPr>
          <p:nvPr/>
        </p:nvSpPr>
        <p:spPr bwMode="auto">
          <a:xfrm>
            <a:off x="6019800" y="3816350"/>
            <a:ext cx="228600" cy="254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cs typeface="+mn-cs"/>
              </a:rPr>
              <a:t>5</a:t>
            </a:r>
          </a:p>
        </p:txBody>
      </p:sp>
      <p:sp>
        <p:nvSpPr>
          <p:cNvPr id="251946" name="Line 42"/>
          <p:cNvSpPr>
            <a:spLocks noChangeShapeType="1"/>
          </p:cNvSpPr>
          <p:nvPr/>
        </p:nvSpPr>
        <p:spPr bwMode="auto">
          <a:xfrm>
            <a:off x="7162800" y="36131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47" name="Line 43"/>
          <p:cNvSpPr>
            <a:spLocks noChangeShapeType="1"/>
          </p:cNvSpPr>
          <p:nvPr/>
        </p:nvSpPr>
        <p:spPr bwMode="auto">
          <a:xfrm>
            <a:off x="7391400" y="361315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48" name="Text Box 44"/>
          <p:cNvSpPr txBox="1">
            <a:spLocks noChangeArrowheads="1"/>
          </p:cNvSpPr>
          <p:nvPr/>
        </p:nvSpPr>
        <p:spPr bwMode="auto">
          <a:xfrm>
            <a:off x="7294563" y="3816350"/>
            <a:ext cx="249237" cy="254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solidFill>
                  <a:schemeClr val="bg1"/>
                </a:solidFill>
                <a:cs typeface="+mn-cs"/>
              </a:rPr>
              <a:t>7</a:t>
            </a:r>
          </a:p>
        </p:txBody>
      </p:sp>
      <p:sp>
        <p:nvSpPr>
          <p:cNvPr id="251949" name="Text Box 45"/>
          <p:cNvSpPr txBox="1">
            <a:spLocks noChangeArrowheads="1"/>
          </p:cNvSpPr>
          <p:nvPr/>
        </p:nvSpPr>
        <p:spPr bwMode="auto">
          <a:xfrm>
            <a:off x="6418520" y="461099"/>
            <a:ext cx="2209800" cy="2604559"/>
          </a:xfrm>
          <a:prstGeom prst="rect">
            <a:avLst/>
          </a:prstGeom>
          <a:solidFill>
            <a:schemeClr val="tx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sz="1000" dirty="0" smtClean="0">
              <a:solidFill>
                <a:schemeClr val="bg1"/>
              </a:solidFill>
            </a:endParaRPr>
          </a:p>
          <a:p>
            <a:pPr algn="l" eaLnBrk="1" hangingPunct="1">
              <a:spcBef>
                <a:spcPct val="50000"/>
              </a:spcBef>
              <a:buFont typeface="Arial" charset="0"/>
              <a:buAutoNum type="arabicPeriod"/>
              <a:defRPr/>
            </a:pPr>
            <a:r>
              <a:rPr lang="en-US" sz="1100" dirty="0" smtClean="0">
                <a:solidFill>
                  <a:schemeClr val="bg1"/>
                </a:solidFill>
              </a:rPr>
              <a:t>Hand controls, hand tools</a:t>
            </a:r>
          </a:p>
          <a:p>
            <a:pPr algn="l" eaLnBrk="1" hangingPunct="1">
              <a:spcBef>
                <a:spcPct val="50000"/>
              </a:spcBef>
              <a:buFont typeface="Arial" charset="0"/>
              <a:buAutoNum type="arabicPeriod"/>
              <a:defRPr/>
            </a:pPr>
            <a:r>
              <a:rPr lang="en-US" sz="1100" dirty="0" smtClean="0">
                <a:solidFill>
                  <a:schemeClr val="bg1"/>
                </a:solidFill>
              </a:rPr>
              <a:t>Numerical controls, hand tools</a:t>
            </a:r>
          </a:p>
          <a:p>
            <a:pPr algn="l" eaLnBrk="1" hangingPunct="1">
              <a:spcBef>
                <a:spcPct val="50000"/>
              </a:spcBef>
              <a:buFont typeface="Arial" charset="0"/>
              <a:buAutoNum type="arabicPeriod"/>
              <a:defRPr/>
            </a:pPr>
            <a:r>
              <a:rPr lang="en-US" sz="1100" dirty="0" smtClean="0">
                <a:solidFill>
                  <a:schemeClr val="bg1"/>
                </a:solidFill>
              </a:rPr>
              <a:t>Computer Numerical Control (CNC)</a:t>
            </a:r>
          </a:p>
          <a:p>
            <a:pPr algn="l" eaLnBrk="1" hangingPunct="1">
              <a:spcBef>
                <a:spcPct val="50000"/>
              </a:spcBef>
              <a:buFont typeface="Arial" charset="0"/>
              <a:buAutoNum type="arabicPeriod"/>
              <a:defRPr/>
            </a:pPr>
            <a:r>
              <a:rPr lang="en-US" sz="1100" dirty="0" smtClean="0">
                <a:solidFill>
                  <a:schemeClr val="bg1"/>
                </a:solidFill>
              </a:rPr>
              <a:t>CNC – Linked cells</a:t>
            </a:r>
          </a:p>
          <a:p>
            <a:pPr algn="l" eaLnBrk="1" hangingPunct="1">
              <a:spcBef>
                <a:spcPct val="50000"/>
              </a:spcBef>
              <a:buFont typeface="Arial" charset="0"/>
              <a:buAutoNum type="arabicPeriod"/>
              <a:defRPr/>
            </a:pPr>
            <a:r>
              <a:rPr lang="en-US" sz="1100" dirty="0" smtClean="0">
                <a:solidFill>
                  <a:schemeClr val="bg1"/>
                </a:solidFill>
              </a:rPr>
              <a:t>Advanced cutting tools</a:t>
            </a:r>
          </a:p>
          <a:p>
            <a:pPr algn="l" eaLnBrk="1" hangingPunct="1">
              <a:spcBef>
                <a:spcPct val="50000"/>
              </a:spcBef>
              <a:buFont typeface="Arial" charset="0"/>
              <a:buAutoNum type="arabicPeriod"/>
              <a:defRPr/>
            </a:pPr>
            <a:r>
              <a:rPr lang="en-US" sz="1100" dirty="0" smtClean="0">
                <a:solidFill>
                  <a:schemeClr val="bg1"/>
                </a:solidFill>
              </a:rPr>
              <a:t>Parametric programming</a:t>
            </a:r>
          </a:p>
          <a:p>
            <a:pPr algn="l" eaLnBrk="1" hangingPunct="1">
              <a:spcBef>
                <a:spcPct val="50000"/>
              </a:spcBef>
              <a:buFont typeface="Arial" charset="0"/>
              <a:buAutoNum type="arabicPeriod"/>
              <a:defRPr/>
            </a:pPr>
            <a:r>
              <a:rPr lang="en-US" sz="1100" dirty="0" smtClean="0">
                <a:solidFill>
                  <a:schemeClr val="bg1"/>
                </a:solidFill>
              </a:rPr>
              <a:t>Flexible programming</a:t>
            </a:r>
          </a:p>
          <a:p>
            <a:pPr algn="l" eaLnBrk="1" hangingPunct="1">
              <a:spcBef>
                <a:spcPct val="50000"/>
              </a:spcBef>
              <a:defRPr/>
            </a:pP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251950" name="Text Box 46"/>
          <p:cNvSpPr txBox="1">
            <a:spLocks noChangeArrowheads="1"/>
          </p:cNvSpPr>
          <p:nvPr/>
        </p:nvSpPr>
        <p:spPr bwMode="auto">
          <a:xfrm>
            <a:off x="6629400" y="3816350"/>
            <a:ext cx="228600" cy="254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6</a:t>
            </a:r>
            <a:endParaRPr lang="en-US" sz="1000" smtClean="0"/>
          </a:p>
        </p:txBody>
      </p:sp>
      <p:sp>
        <p:nvSpPr>
          <p:cNvPr id="251951" name="Text Box 47"/>
          <p:cNvSpPr txBox="1">
            <a:spLocks noChangeArrowheads="1"/>
          </p:cNvSpPr>
          <p:nvPr/>
        </p:nvSpPr>
        <p:spPr bwMode="auto">
          <a:xfrm>
            <a:off x="6781800" y="6737350"/>
            <a:ext cx="2514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Jacobs (2003); Boulay &amp; Jacobs (2005)</a:t>
            </a:r>
          </a:p>
        </p:txBody>
      </p:sp>
      <p:sp>
        <p:nvSpPr>
          <p:cNvPr id="251952" name="Text Box 48"/>
          <p:cNvSpPr txBox="1">
            <a:spLocks noChangeArrowheads="1"/>
          </p:cNvSpPr>
          <p:nvPr/>
        </p:nvSpPr>
        <p:spPr bwMode="auto">
          <a:xfrm>
            <a:off x="381000" y="609600"/>
            <a:ext cx="2673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b="1">
                <a:cs typeface="+mn-cs"/>
              </a:rPr>
              <a:t>Machine Tool Operator</a:t>
            </a:r>
          </a:p>
        </p:txBody>
      </p:sp>
      <p:sp>
        <p:nvSpPr>
          <p:cNvPr id="251953" name="Text Box 49"/>
          <p:cNvSpPr txBox="1">
            <a:spLocks noChangeArrowheads="1"/>
          </p:cNvSpPr>
          <p:nvPr/>
        </p:nvSpPr>
        <p:spPr bwMode="auto">
          <a:xfrm>
            <a:off x="2590800" y="3460750"/>
            <a:ext cx="1066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Learning Curve</a:t>
            </a:r>
          </a:p>
        </p:txBody>
      </p:sp>
      <p:sp>
        <p:nvSpPr>
          <p:cNvPr id="251954" name="Line 50"/>
          <p:cNvSpPr>
            <a:spLocks noChangeShapeType="1"/>
          </p:cNvSpPr>
          <p:nvPr/>
        </p:nvSpPr>
        <p:spPr bwMode="auto">
          <a:xfrm flipH="1" flipV="1">
            <a:off x="2514600" y="323215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55" name="Line 51"/>
          <p:cNvSpPr>
            <a:spLocks noChangeShapeType="1"/>
          </p:cNvSpPr>
          <p:nvPr/>
        </p:nvSpPr>
        <p:spPr bwMode="auto">
          <a:xfrm flipV="1">
            <a:off x="3886200" y="3155950"/>
            <a:ext cx="609600" cy="1905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56" name="Line 52"/>
          <p:cNvSpPr>
            <a:spLocks noChangeShapeType="1"/>
          </p:cNvSpPr>
          <p:nvPr/>
        </p:nvSpPr>
        <p:spPr bwMode="auto">
          <a:xfrm flipV="1">
            <a:off x="4876800" y="3613150"/>
            <a:ext cx="45720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57" name="Line 53"/>
          <p:cNvSpPr>
            <a:spLocks noChangeShapeType="1"/>
          </p:cNvSpPr>
          <p:nvPr/>
        </p:nvSpPr>
        <p:spPr bwMode="auto">
          <a:xfrm flipV="1">
            <a:off x="5486400" y="3613150"/>
            <a:ext cx="45720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58" name="Line 54"/>
          <p:cNvSpPr>
            <a:spLocks noChangeShapeType="1"/>
          </p:cNvSpPr>
          <p:nvPr/>
        </p:nvSpPr>
        <p:spPr bwMode="auto">
          <a:xfrm flipV="1">
            <a:off x="6096000" y="3613150"/>
            <a:ext cx="457200" cy="1447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59" name="Line 55"/>
          <p:cNvSpPr>
            <a:spLocks noChangeShapeType="1"/>
          </p:cNvSpPr>
          <p:nvPr/>
        </p:nvSpPr>
        <p:spPr bwMode="auto">
          <a:xfrm flipV="1">
            <a:off x="6705600" y="3613150"/>
            <a:ext cx="45720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1960" name="Line 56"/>
          <p:cNvSpPr>
            <a:spLocks noChangeShapeType="1"/>
          </p:cNvSpPr>
          <p:nvPr/>
        </p:nvSpPr>
        <p:spPr bwMode="auto">
          <a:xfrm flipV="1">
            <a:off x="7391400" y="3613150"/>
            <a:ext cx="45720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81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Line 2"/>
          <p:cNvSpPr>
            <a:spLocks noChangeShapeType="1"/>
          </p:cNvSpPr>
          <p:nvPr/>
        </p:nvSpPr>
        <p:spPr bwMode="auto">
          <a:xfrm flipV="1">
            <a:off x="1676400" y="2590800"/>
            <a:ext cx="990600" cy="3124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23" name="Line 3"/>
          <p:cNvSpPr>
            <a:spLocks noChangeShapeType="1"/>
          </p:cNvSpPr>
          <p:nvPr/>
        </p:nvSpPr>
        <p:spPr bwMode="auto">
          <a:xfrm>
            <a:off x="1676400" y="16002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24" name="Line 4"/>
          <p:cNvSpPr>
            <a:spLocks noChangeShapeType="1"/>
          </p:cNvSpPr>
          <p:nvPr/>
        </p:nvSpPr>
        <p:spPr bwMode="auto">
          <a:xfrm>
            <a:off x="1676400" y="5715000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25" name="Text Box 5"/>
          <p:cNvSpPr txBox="1">
            <a:spLocks noChangeArrowheads="1"/>
          </p:cNvSpPr>
          <p:nvPr/>
        </p:nvSpPr>
        <p:spPr bwMode="auto">
          <a:xfrm>
            <a:off x="838200" y="5464175"/>
            <a:ext cx="765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Novice</a:t>
            </a:r>
          </a:p>
        </p:txBody>
      </p:sp>
      <p:sp>
        <p:nvSpPr>
          <p:cNvPr id="235526" name="Text Box 6"/>
          <p:cNvSpPr txBox="1">
            <a:spLocks noChangeArrowheads="1"/>
          </p:cNvSpPr>
          <p:nvPr/>
        </p:nvSpPr>
        <p:spPr bwMode="auto">
          <a:xfrm>
            <a:off x="381000" y="3200400"/>
            <a:ext cx="12382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Experienced</a:t>
            </a:r>
          </a:p>
          <a:p>
            <a:pPr algn="l">
              <a:defRPr/>
            </a:pPr>
            <a:r>
              <a:rPr lang="en-US" sz="1400" b="1">
                <a:cs typeface="+mn-cs"/>
              </a:rPr>
              <a:t>Specialist</a:t>
            </a:r>
          </a:p>
        </p:txBody>
      </p:sp>
      <p:sp>
        <p:nvSpPr>
          <p:cNvPr id="235527" name="Text Box 7"/>
          <p:cNvSpPr txBox="1">
            <a:spLocks noChangeArrowheads="1"/>
          </p:cNvSpPr>
          <p:nvPr/>
        </p:nvSpPr>
        <p:spPr bwMode="auto">
          <a:xfrm>
            <a:off x="533400" y="4495800"/>
            <a:ext cx="1011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Specialist</a:t>
            </a:r>
          </a:p>
        </p:txBody>
      </p:sp>
      <p:sp>
        <p:nvSpPr>
          <p:cNvPr id="235528" name="Text Box 8"/>
          <p:cNvSpPr txBox="1">
            <a:spLocks noChangeArrowheads="1"/>
          </p:cNvSpPr>
          <p:nvPr/>
        </p:nvSpPr>
        <p:spPr bwMode="auto">
          <a:xfrm>
            <a:off x="838200" y="2351088"/>
            <a:ext cx="736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Expert</a:t>
            </a:r>
          </a:p>
        </p:txBody>
      </p:sp>
      <p:sp>
        <p:nvSpPr>
          <p:cNvPr id="235529" name="Line 9"/>
          <p:cNvSpPr>
            <a:spLocks noChangeShapeType="1"/>
          </p:cNvSpPr>
          <p:nvPr/>
        </p:nvSpPr>
        <p:spPr bwMode="auto">
          <a:xfrm flipH="1">
            <a:off x="1600200" y="4648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30" name="Line 10"/>
          <p:cNvSpPr>
            <a:spLocks noChangeShapeType="1"/>
          </p:cNvSpPr>
          <p:nvPr/>
        </p:nvSpPr>
        <p:spPr bwMode="auto">
          <a:xfrm flipH="1">
            <a:off x="1600200" y="3505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31" name="Line 11"/>
          <p:cNvSpPr>
            <a:spLocks noChangeShapeType="1"/>
          </p:cNvSpPr>
          <p:nvPr/>
        </p:nvSpPr>
        <p:spPr bwMode="auto">
          <a:xfrm flipH="1">
            <a:off x="1600200" y="2514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32" name="Line 12"/>
          <p:cNvSpPr>
            <a:spLocks noChangeShapeType="1"/>
          </p:cNvSpPr>
          <p:nvPr/>
        </p:nvSpPr>
        <p:spPr bwMode="auto">
          <a:xfrm flipH="1">
            <a:off x="1600200" y="5715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33" name="Text Box 13"/>
          <p:cNvSpPr txBox="1">
            <a:spLocks noChangeArrowheads="1"/>
          </p:cNvSpPr>
          <p:nvPr/>
        </p:nvSpPr>
        <p:spPr bwMode="auto">
          <a:xfrm>
            <a:off x="1371600" y="59944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1940</a:t>
            </a:r>
          </a:p>
        </p:txBody>
      </p:sp>
      <p:sp>
        <p:nvSpPr>
          <p:cNvPr id="235534" name="Line 14"/>
          <p:cNvSpPr>
            <a:spLocks noChangeShapeType="1"/>
          </p:cNvSpPr>
          <p:nvPr/>
        </p:nvSpPr>
        <p:spPr bwMode="auto">
          <a:xfrm>
            <a:off x="4572000" y="5715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35" name="Line 15"/>
          <p:cNvSpPr>
            <a:spLocks noChangeShapeType="1"/>
          </p:cNvSpPr>
          <p:nvPr/>
        </p:nvSpPr>
        <p:spPr bwMode="auto">
          <a:xfrm>
            <a:off x="7391400" y="5715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36" name="Text Box 16"/>
          <p:cNvSpPr txBox="1">
            <a:spLocks noChangeArrowheads="1"/>
          </p:cNvSpPr>
          <p:nvPr/>
        </p:nvSpPr>
        <p:spPr bwMode="auto">
          <a:xfrm>
            <a:off x="4298950" y="60198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1960</a:t>
            </a:r>
          </a:p>
        </p:txBody>
      </p:sp>
      <p:sp>
        <p:nvSpPr>
          <p:cNvPr id="235537" name="Text Box 17"/>
          <p:cNvSpPr txBox="1">
            <a:spLocks noChangeArrowheads="1"/>
          </p:cNvSpPr>
          <p:nvPr/>
        </p:nvSpPr>
        <p:spPr bwMode="auto">
          <a:xfrm>
            <a:off x="7118350" y="60198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1980</a:t>
            </a:r>
          </a:p>
        </p:txBody>
      </p:sp>
      <p:sp>
        <p:nvSpPr>
          <p:cNvPr id="235538" name="Line 18"/>
          <p:cNvSpPr>
            <a:spLocks noChangeShapeType="1"/>
          </p:cNvSpPr>
          <p:nvPr/>
        </p:nvSpPr>
        <p:spPr bwMode="auto">
          <a:xfrm>
            <a:off x="1676400" y="5715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39" name="Line 19"/>
          <p:cNvSpPr>
            <a:spLocks noChangeShapeType="1"/>
          </p:cNvSpPr>
          <p:nvPr/>
        </p:nvSpPr>
        <p:spPr bwMode="auto">
          <a:xfrm>
            <a:off x="3124200" y="5715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40" name="Line 20"/>
          <p:cNvSpPr>
            <a:spLocks noChangeShapeType="1"/>
          </p:cNvSpPr>
          <p:nvPr/>
        </p:nvSpPr>
        <p:spPr bwMode="auto">
          <a:xfrm>
            <a:off x="6019800" y="5715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41" name="Line 21"/>
          <p:cNvSpPr>
            <a:spLocks noChangeShapeType="1"/>
          </p:cNvSpPr>
          <p:nvPr/>
        </p:nvSpPr>
        <p:spPr bwMode="auto">
          <a:xfrm>
            <a:off x="2667000" y="2590800"/>
            <a:ext cx="4648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42" name="Text Box 22"/>
          <p:cNvSpPr txBox="1">
            <a:spLocks noChangeArrowheads="1"/>
          </p:cNvSpPr>
          <p:nvPr/>
        </p:nvSpPr>
        <p:spPr bwMode="auto">
          <a:xfrm>
            <a:off x="1905000" y="3733800"/>
            <a:ext cx="838200" cy="3746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solidFill>
                  <a:schemeClr val="bg1"/>
                </a:solidFill>
                <a:cs typeface="+mn-cs"/>
              </a:rPr>
              <a:t>Patient Care-Giver</a:t>
            </a:r>
          </a:p>
        </p:txBody>
      </p:sp>
      <p:sp>
        <p:nvSpPr>
          <p:cNvPr id="235543" name="Text Box 23"/>
          <p:cNvSpPr txBox="1">
            <a:spLocks noChangeArrowheads="1"/>
          </p:cNvSpPr>
          <p:nvPr/>
        </p:nvSpPr>
        <p:spPr bwMode="auto">
          <a:xfrm>
            <a:off x="457200" y="685800"/>
            <a:ext cx="2819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cs typeface="+mn-cs"/>
              </a:rPr>
              <a:t>Hospital Nurse</a:t>
            </a:r>
          </a:p>
        </p:txBody>
      </p:sp>
      <p:sp>
        <p:nvSpPr>
          <p:cNvPr id="235545" name="Text Box 25"/>
          <p:cNvSpPr txBox="1">
            <a:spLocks noChangeArrowheads="1"/>
          </p:cNvSpPr>
          <p:nvPr/>
        </p:nvSpPr>
        <p:spPr bwMode="auto">
          <a:xfrm>
            <a:off x="2851150" y="60198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1950</a:t>
            </a:r>
          </a:p>
        </p:txBody>
      </p:sp>
      <p:sp>
        <p:nvSpPr>
          <p:cNvPr id="235546" name="Text Box 26"/>
          <p:cNvSpPr txBox="1">
            <a:spLocks noChangeArrowheads="1"/>
          </p:cNvSpPr>
          <p:nvPr/>
        </p:nvSpPr>
        <p:spPr bwMode="auto">
          <a:xfrm>
            <a:off x="5746750" y="60198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1970</a:t>
            </a:r>
          </a:p>
        </p:txBody>
      </p:sp>
      <p:pic>
        <p:nvPicPr>
          <p:cNvPr id="18457" name="Picture 28" descr="http://www.klinikarastirmalar.org.tr/en/news.php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390525"/>
            <a:ext cx="127635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57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Line 2"/>
          <p:cNvSpPr>
            <a:spLocks noChangeShapeType="1"/>
          </p:cNvSpPr>
          <p:nvPr/>
        </p:nvSpPr>
        <p:spPr bwMode="auto">
          <a:xfrm flipV="1">
            <a:off x="1600200" y="2317750"/>
            <a:ext cx="990600" cy="3124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71" name="Line 3"/>
          <p:cNvSpPr>
            <a:spLocks noChangeShapeType="1"/>
          </p:cNvSpPr>
          <p:nvPr/>
        </p:nvSpPr>
        <p:spPr bwMode="auto">
          <a:xfrm>
            <a:off x="1600200" y="132715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72" name="Line 4"/>
          <p:cNvSpPr>
            <a:spLocks noChangeShapeType="1"/>
          </p:cNvSpPr>
          <p:nvPr/>
        </p:nvSpPr>
        <p:spPr bwMode="auto">
          <a:xfrm>
            <a:off x="1600200" y="5441950"/>
            <a:ext cx="609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73" name="Text Box 5"/>
          <p:cNvSpPr txBox="1">
            <a:spLocks noChangeArrowheads="1"/>
          </p:cNvSpPr>
          <p:nvPr/>
        </p:nvSpPr>
        <p:spPr bwMode="auto">
          <a:xfrm>
            <a:off x="762000" y="5191125"/>
            <a:ext cx="765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Novice</a:t>
            </a:r>
          </a:p>
        </p:txBody>
      </p:sp>
      <p:sp>
        <p:nvSpPr>
          <p:cNvPr id="237574" name="Text Box 6"/>
          <p:cNvSpPr txBox="1">
            <a:spLocks noChangeArrowheads="1"/>
          </p:cNvSpPr>
          <p:nvPr/>
        </p:nvSpPr>
        <p:spPr bwMode="auto">
          <a:xfrm>
            <a:off x="512763" y="4211638"/>
            <a:ext cx="1011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Specialist</a:t>
            </a:r>
          </a:p>
        </p:txBody>
      </p:sp>
      <p:sp>
        <p:nvSpPr>
          <p:cNvPr id="237575" name="Text Box 7"/>
          <p:cNvSpPr txBox="1">
            <a:spLocks noChangeArrowheads="1"/>
          </p:cNvSpPr>
          <p:nvPr/>
        </p:nvSpPr>
        <p:spPr bwMode="auto">
          <a:xfrm>
            <a:off x="304800" y="3057525"/>
            <a:ext cx="12382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Experienced</a:t>
            </a:r>
          </a:p>
          <a:p>
            <a:pPr algn="l">
              <a:defRPr/>
            </a:pPr>
            <a:r>
              <a:rPr lang="en-US" sz="1400" b="1">
                <a:cs typeface="+mn-cs"/>
              </a:rPr>
              <a:t>Specialist</a:t>
            </a:r>
          </a:p>
        </p:txBody>
      </p:sp>
      <p:sp>
        <p:nvSpPr>
          <p:cNvPr id="237576" name="Text Box 8"/>
          <p:cNvSpPr txBox="1">
            <a:spLocks noChangeArrowheads="1"/>
          </p:cNvSpPr>
          <p:nvPr/>
        </p:nvSpPr>
        <p:spPr bwMode="auto">
          <a:xfrm>
            <a:off x="762000" y="2078038"/>
            <a:ext cx="736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Expert</a:t>
            </a:r>
          </a:p>
        </p:txBody>
      </p:sp>
      <p:sp>
        <p:nvSpPr>
          <p:cNvPr id="237577" name="Line 9"/>
          <p:cNvSpPr>
            <a:spLocks noChangeShapeType="1"/>
          </p:cNvSpPr>
          <p:nvPr/>
        </p:nvSpPr>
        <p:spPr bwMode="auto">
          <a:xfrm flipH="1">
            <a:off x="1524000" y="437515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78" name="Line 10"/>
          <p:cNvSpPr>
            <a:spLocks noChangeShapeType="1"/>
          </p:cNvSpPr>
          <p:nvPr/>
        </p:nvSpPr>
        <p:spPr bwMode="auto">
          <a:xfrm flipH="1">
            <a:off x="1524000" y="323215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79" name="Line 11"/>
          <p:cNvSpPr>
            <a:spLocks noChangeShapeType="1"/>
          </p:cNvSpPr>
          <p:nvPr/>
        </p:nvSpPr>
        <p:spPr bwMode="auto">
          <a:xfrm flipH="1">
            <a:off x="1524000" y="224155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80" name="Line 12"/>
          <p:cNvSpPr>
            <a:spLocks noChangeShapeType="1"/>
          </p:cNvSpPr>
          <p:nvPr/>
        </p:nvSpPr>
        <p:spPr bwMode="auto">
          <a:xfrm flipH="1">
            <a:off x="1524000" y="544195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81" name="Text Box 13"/>
          <p:cNvSpPr txBox="1">
            <a:spLocks noChangeArrowheads="1"/>
          </p:cNvSpPr>
          <p:nvPr/>
        </p:nvSpPr>
        <p:spPr bwMode="auto">
          <a:xfrm>
            <a:off x="1295400" y="57213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1980</a:t>
            </a:r>
          </a:p>
        </p:txBody>
      </p:sp>
      <p:sp>
        <p:nvSpPr>
          <p:cNvPr id="237582" name="Line 14"/>
          <p:cNvSpPr>
            <a:spLocks noChangeShapeType="1"/>
          </p:cNvSpPr>
          <p:nvPr/>
        </p:nvSpPr>
        <p:spPr bwMode="auto">
          <a:xfrm>
            <a:off x="3962400" y="54419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83" name="Line 15"/>
          <p:cNvSpPr>
            <a:spLocks noChangeShapeType="1"/>
          </p:cNvSpPr>
          <p:nvPr/>
        </p:nvSpPr>
        <p:spPr bwMode="auto">
          <a:xfrm>
            <a:off x="6400800" y="54419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84" name="Text Box 16"/>
          <p:cNvSpPr txBox="1">
            <a:spLocks noChangeArrowheads="1"/>
          </p:cNvSpPr>
          <p:nvPr/>
        </p:nvSpPr>
        <p:spPr bwMode="auto">
          <a:xfrm>
            <a:off x="3657600" y="57467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1990</a:t>
            </a:r>
          </a:p>
        </p:txBody>
      </p:sp>
      <p:sp>
        <p:nvSpPr>
          <p:cNvPr id="237585" name="Text Box 17"/>
          <p:cNvSpPr txBox="1">
            <a:spLocks noChangeArrowheads="1"/>
          </p:cNvSpPr>
          <p:nvPr/>
        </p:nvSpPr>
        <p:spPr bwMode="auto">
          <a:xfrm>
            <a:off x="6096000" y="57467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2000</a:t>
            </a:r>
          </a:p>
        </p:txBody>
      </p:sp>
      <p:sp>
        <p:nvSpPr>
          <p:cNvPr id="237586" name="Line 18"/>
          <p:cNvSpPr>
            <a:spLocks noChangeShapeType="1"/>
          </p:cNvSpPr>
          <p:nvPr/>
        </p:nvSpPr>
        <p:spPr bwMode="auto">
          <a:xfrm>
            <a:off x="1600200" y="54419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87" name="Line 19"/>
          <p:cNvSpPr>
            <a:spLocks noChangeShapeType="1"/>
          </p:cNvSpPr>
          <p:nvPr/>
        </p:nvSpPr>
        <p:spPr bwMode="auto">
          <a:xfrm>
            <a:off x="2743200" y="54419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88" name="Line 20"/>
          <p:cNvSpPr>
            <a:spLocks noChangeShapeType="1"/>
          </p:cNvSpPr>
          <p:nvPr/>
        </p:nvSpPr>
        <p:spPr bwMode="auto">
          <a:xfrm>
            <a:off x="5105400" y="54419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89" name="Line 21"/>
          <p:cNvSpPr>
            <a:spLocks noChangeShapeType="1"/>
          </p:cNvSpPr>
          <p:nvPr/>
        </p:nvSpPr>
        <p:spPr bwMode="auto">
          <a:xfrm>
            <a:off x="2590800" y="231775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90" name="Text Box 22"/>
          <p:cNvSpPr txBox="1">
            <a:spLocks noChangeArrowheads="1"/>
          </p:cNvSpPr>
          <p:nvPr/>
        </p:nvSpPr>
        <p:spPr bwMode="auto">
          <a:xfrm>
            <a:off x="1752600" y="3733800"/>
            <a:ext cx="838200" cy="3746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dirty="0" smtClean="0">
                <a:solidFill>
                  <a:schemeClr val="bg1"/>
                </a:solidFill>
                <a:cs typeface="+mn-cs"/>
              </a:rPr>
              <a:t>1. Patient </a:t>
            </a:r>
            <a:r>
              <a:rPr lang="en-US" sz="900" dirty="0">
                <a:solidFill>
                  <a:schemeClr val="bg1"/>
                </a:solidFill>
                <a:cs typeface="+mn-cs"/>
              </a:rPr>
              <a:t>Care-Giver</a:t>
            </a:r>
          </a:p>
        </p:txBody>
      </p:sp>
      <p:sp>
        <p:nvSpPr>
          <p:cNvPr id="237591" name="Text Box 23"/>
          <p:cNvSpPr txBox="1">
            <a:spLocks noChangeArrowheads="1"/>
          </p:cNvSpPr>
          <p:nvPr/>
        </p:nvSpPr>
        <p:spPr bwMode="auto">
          <a:xfrm>
            <a:off x="2438400" y="57467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1985</a:t>
            </a:r>
          </a:p>
        </p:txBody>
      </p:sp>
      <p:sp>
        <p:nvSpPr>
          <p:cNvPr id="237592" name="Text Box 24"/>
          <p:cNvSpPr txBox="1">
            <a:spLocks noChangeArrowheads="1"/>
          </p:cNvSpPr>
          <p:nvPr/>
        </p:nvSpPr>
        <p:spPr bwMode="auto">
          <a:xfrm>
            <a:off x="4876800" y="57467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1995</a:t>
            </a:r>
          </a:p>
        </p:txBody>
      </p:sp>
      <p:sp>
        <p:nvSpPr>
          <p:cNvPr id="237593" name="Text Box 25"/>
          <p:cNvSpPr txBox="1">
            <a:spLocks noChangeArrowheads="1"/>
          </p:cNvSpPr>
          <p:nvPr/>
        </p:nvSpPr>
        <p:spPr bwMode="auto">
          <a:xfrm>
            <a:off x="7391400" y="57467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400" b="1">
                <a:cs typeface="+mn-cs"/>
              </a:rPr>
              <a:t>2008</a:t>
            </a:r>
          </a:p>
        </p:txBody>
      </p:sp>
      <p:sp>
        <p:nvSpPr>
          <p:cNvPr id="237594" name="Line 26"/>
          <p:cNvSpPr>
            <a:spLocks noChangeShapeType="1"/>
          </p:cNvSpPr>
          <p:nvPr/>
        </p:nvSpPr>
        <p:spPr bwMode="auto">
          <a:xfrm>
            <a:off x="7696200" y="54419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95" name="Line 27"/>
          <p:cNvSpPr>
            <a:spLocks noChangeShapeType="1"/>
          </p:cNvSpPr>
          <p:nvPr/>
        </p:nvSpPr>
        <p:spPr bwMode="auto">
          <a:xfrm>
            <a:off x="3886200" y="231775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96" name="Text Box 28"/>
          <p:cNvSpPr txBox="1">
            <a:spLocks noChangeArrowheads="1"/>
          </p:cNvSpPr>
          <p:nvPr/>
        </p:nvSpPr>
        <p:spPr bwMode="auto">
          <a:xfrm>
            <a:off x="2743200" y="1981200"/>
            <a:ext cx="990600" cy="2381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dirty="0" smtClean="0">
                <a:solidFill>
                  <a:schemeClr val="bg1"/>
                </a:solidFill>
                <a:cs typeface="+mn-cs"/>
              </a:rPr>
              <a:t>2. Expanded </a:t>
            </a:r>
            <a:r>
              <a:rPr lang="en-US" sz="900" dirty="0">
                <a:solidFill>
                  <a:schemeClr val="bg1"/>
                </a:solidFill>
                <a:cs typeface="+mn-cs"/>
              </a:rPr>
              <a:t>Job</a:t>
            </a:r>
          </a:p>
        </p:txBody>
      </p:sp>
      <p:sp>
        <p:nvSpPr>
          <p:cNvPr id="237597" name="Line 29"/>
          <p:cNvSpPr>
            <a:spLocks noChangeShapeType="1"/>
          </p:cNvSpPr>
          <p:nvPr/>
        </p:nvSpPr>
        <p:spPr bwMode="auto">
          <a:xfrm>
            <a:off x="4495800" y="292735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98" name="Line 30"/>
          <p:cNvSpPr>
            <a:spLocks noChangeShapeType="1"/>
          </p:cNvSpPr>
          <p:nvPr/>
        </p:nvSpPr>
        <p:spPr bwMode="auto">
          <a:xfrm>
            <a:off x="4876800" y="292735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599" name="Text Box 31"/>
          <p:cNvSpPr txBox="1">
            <a:spLocks noChangeArrowheads="1"/>
          </p:cNvSpPr>
          <p:nvPr/>
        </p:nvSpPr>
        <p:spPr bwMode="auto">
          <a:xfrm>
            <a:off x="4191000" y="2581275"/>
            <a:ext cx="1143000" cy="23083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dirty="0" smtClean="0">
                <a:solidFill>
                  <a:schemeClr val="bg1"/>
                </a:solidFill>
                <a:cs typeface="+mn-cs"/>
              </a:rPr>
              <a:t>3. Documentation</a:t>
            </a:r>
            <a:endParaRPr lang="en-US" sz="9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37601" name="Line 33"/>
          <p:cNvSpPr>
            <a:spLocks noChangeShapeType="1"/>
          </p:cNvSpPr>
          <p:nvPr/>
        </p:nvSpPr>
        <p:spPr bwMode="auto">
          <a:xfrm>
            <a:off x="5715000" y="338455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602" name="Text Box 34"/>
          <p:cNvSpPr txBox="1">
            <a:spLocks noChangeArrowheads="1"/>
          </p:cNvSpPr>
          <p:nvPr/>
        </p:nvSpPr>
        <p:spPr bwMode="auto">
          <a:xfrm>
            <a:off x="5181600" y="2895600"/>
            <a:ext cx="838200" cy="3746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dirty="0" smtClean="0">
                <a:solidFill>
                  <a:schemeClr val="bg1"/>
                </a:solidFill>
                <a:cs typeface="+mn-cs"/>
              </a:rPr>
              <a:t>4. Patient </a:t>
            </a:r>
            <a:r>
              <a:rPr lang="en-US" sz="900" dirty="0">
                <a:solidFill>
                  <a:schemeClr val="bg1"/>
                </a:solidFill>
                <a:cs typeface="+mn-cs"/>
              </a:rPr>
              <a:t>Education</a:t>
            </a:r>
          </a:p>
        </p:txBody>
      </p:sp>
      <p:sp>
        <p:nvSpPr>
          <p:cNvPr id="237607" name="Text Box 39"/>
          <p:cNvSpPr txBox="1">
            <a:spLocks noChangeArrowheads="1"/>
          </p:cNvSpPr>
          <p:nvPr/>
        </p:nvSpPr>
        <p:spPr bwMode="auto">
          <a:xfrm>
            <a:off x="6172200" y="3054350"/>
            <a:ext cx="914400" cy="3698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dirty="0" smtClean="0">
                <a:solidFill>
                  <a:schemeClr val="bg1"/>
                </a:solidFill>
                <a:cs typeface="+mn-cs"/>
              </a:rPr>
              <a:t>5. Infection </a:t>
            </a:r>
            <a:r>
              <a:rPr lang="en-US" sz="900" dirty="0">
                <a:solidFill>
                  <a:schemeClr val="bg1"/>
                </a:solidFill>
                <a:cs typeface="+mn-cs"/>
              </a:rPr>
              <a:t>control</a:t>
            </a:r>
          </a:p>
        </p:txBody>
      </p:sp>
      <p:sp>
        <p:nvSpPr>
          <p:cNvPr id="237610" name="Text Box 42"/>
          <p:cNvSpPr txBox="1">
            <a:spLocks noChangeArrowheads="1"/>
          </p:cNvSpPr>
          <p:nvPr/>
        </p:nvSpPr>
        <p:spPr bwMode="auto">
          <a:xfrm>
            <a:off x="7239000" y="3352800"/>
            <a:ext cx="858838" cy="2238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solidFill>
                  <a:schemeClr val="bg1"/>
                </a:solidFill>
                <a:cs typeface="+mn-cs"/>
              </a:rPr>
              <a:t>6. Technology</a:t>
            </a:r>
            <a:endParaRPr lang="en-US" sz="8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37611" name="Text Box 43"/>
          <p:cNvSpPr txBox="1">
            <a:spLocks noChangeArrowheads="1"/>
          </p:cNvSpPr>
          <p:nvPr/>
        </p:nvSpPr>
        <p:spPr bwMode="auto">
          <a:xfrm>
            <a:off x="6553200" y="533400"/>
            <a:ext cx="1676400" cy="1685077"/>
          </a:xfrm>
          <a:prstGeom prst="rect">
            <a:avLst/>
          </a:prstGeom>
          <a:solidFill>
            <a:schemeClr val="tx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sz="900" dirty="0" smtClean="0">
              <a:solidFill>
                <a:schemeClr val="bg1"/>
              </a:solidFill>
            </a:endParaRPr>
          </a:p>
          <a:p>
            <a:pPr algn="l"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en-US" sz="900" dirty="0" smtClean="0">
                <a:solidFill>
                  <a:schemeClr val="bg1"/>
                </a:solidFill>
              </a:rPr>
              <a:t>Patient care-giver</a:t>
            </a:r>
          </a:p>
          <a:p>
            <a:pPr algn="l"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en-US" sz="900" dirty="0" smtClean="0">
                <a:solidFill>
                  <a:schemeClr val="bg1"/>
                </a:solidFill>
              </a:rPr>
              <a:t>Expanded Job</a:t>
            </a:r>
          </a:p>
          <a:p>
            <a:pPr algn="l"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en-US" sz="900" dirty="0" smtClean="0">
                <a:solidFill>
                  <a:schemeClr val="bg1"/>
                </a:solidFill>
              </a:rPr>
              <a:t>Documentation</a:t>
            </a:r>
          </a:p>
          <a:p>
            <a:pPr algn="l"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en-US" sz="900" dirty="0" smtClean="0">
                <a:solidFill>
                  <a:schemeClr val="bg1"/>
                </a:solidFill>
              </a:rPr>
              <a:t>Patient Education</a:t>
            </a:r>
          </a:p>
          <a:p>
            <a:pPr algn="l"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en-US" sz="900" dirty="0" smtClean="0">
                <a:solidFill>
                  <a:schemeClr val="bg1"/>
                </a:solidFill>
              </a:rPr>
              <a:t>Infection control</a:t>
            </a:r>
          </a:p>
          <a:p>
            <a:pPr algn="l" eaLnBrk="1" hangingPunct="1">
              <a:spcBef>
                <a:spcPct val="50000"/>
              </a:spcBef>
              <a:buFontTx/>
              <a:buAutoNum type="arabicPeriod"/>
              <a:defRPr/>
            </a:pPr>
            <a:r>
              <a:rPr lang="en-US" sz="900" dirty="0" smtClean="0">
                <a:solidFill>
                  <a:schemeClr val="bg1"/>
                </a:solidFill>
              </a:rPr>
              <a:t>Technology</a:t>
            </a:r>
          </a:p>
          <a:p>
            <a:pPr algn="l" eaLnBrk="1" hangingPunct="1">
              <a:spcBef>
                <a:spcPct val="50000"/>
              </a:spcBef>
              <a:buFontTx/>
              <a:buAutoNum type="arabicPeriod"/>
              <a:defRPr/>
            </a:pPr>
            <a:endParaRPr lang="en-US" sz="900" dirty="0" smtClean="0">
              <a:solidFill>
                <a:schemeClr val="bg1"/>
              </a:solidFill>
            </a:endParaRPr>
          </a:p>
        </p:txBody>
      </p:sp>
      <p:sp>
        <p:nvSpPr>
          <p:cNvPr id="237613" name="Text Box 45"/>
          <p:cNvSpPr txBox="1">
            <a:spLocks noChangeArrowheads="1"/>
          </p:cNvSpPr>
          <p:nvPr/>
        </p:nvSpPr>
        <p:spPr bwMode="auto">
          <a:xfrm>
            <a:off x="6781800" y="6508750"/>
            <a:ext cx="2514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Jacobs (2003); Boulay &amp; Jacobs (2005)</a:t>
            </a:r>
          </a:p>
        </p:txBody>
      </p:sp>
      <p:sp>
        <p:nvSpPr>
          <p:cNvPr id="237614" name="Text Box 46"/>
          <p:cNvSpPr txBox="1">
            <a:spLocks noChangeArrowheads="1"/>
          </p:cNvSpPr>
          <p:nvPr/>
        </p:nvSpPr>
        <p:spPr bwMode="auto">
          <a:xfrm>
            <a:off x="381000" y="381000"/>
            <a:ext cx="1797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b="1">
                <a:cs typeface="+mn-cs"/>
              </a:rPr>
              <a:t>Hospital Nurse</a:t>
            </a:r>
          </a:p>
        </p:txBody>
      </p:sp>
      <p:sp>
        <p:nvSpPr>
          <p:cNvPr id="237615" name="Text Box 47"/>
          <p:cNvSpPr txBox="1">
            <a:spLocks noChangeArrowheads="1"/>
          </p:cNvSpPr>
          <p:nvPr/>
        </p:nvSpPr>
        <p:spPr bwMode="auto">
          <a:xfrm>
            <a:off x="2590800" y="3232150"/>
            <a:ext cx="1066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Learning Curve</a:t>
            </a:r>
          </a:p>
        </p:txBody>
      </p:sp>
      <p:sp>
        <p:nvSpPr>
          <p:cNvPr id="237616" name="Line 48"/>
          <p:cNvSpPr>
            <a:spLocks noChangeShapeType="1"/>
          </p:cNvSpPr>
          <p:nvPr/>
        </p:nvSpPr>
        <p:spPr bwMode="auto">
          <a:xfrm flipH="1" flipV="1">
            <a:off x="2514600" y="300355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617" name="Line 49"/>
          <p:cNvSpPr>
            <a:spLocks noChangeShapeType="1"/>
          </p:cNvSpPr>
          <p:nvPr/>
        </p:nvSpPr>
        <p:spPr bwMode="auto">
          <a:xfrm flipV="1">
            <a:off x="3886200" y="2927350"/>
            <a:ext cx="609600" cy="1905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618" name="Line 50"/>
          <p:cNvSpPr>
            <a:spLocks noChangeShapeType="1"/>
          </p:cNvSpPr>
          <p:nvPr/>
        </p:nvSpPr>
        <p:spPr bwMode="auto">
          <a:xfrm flipV="1">
            <a:off x="4876800" y="3384550"/>
            <a:ext cx="45720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620" name="Line 52"/>
          <p:cNvSpPr>
            <a:spLocks noChangeShapeType="1"/>
          </p:cNvSpPr>
          <p:nvPr/>
        </p:nvSpPr>
        <p:spPr bwMode="auto">
          <a:xfrm flipV="1">
            <a:off x="5715000" y="3505200"/>
            <a:ext cx="609600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621" name="Line 53"/>
          <p:cNvSpPr>
            <a:spLocks noChangeShapeType="1"/>
          </p:cNvSpPr>
          <p:nvPr/>
        </p:nvSpPr>
        <p:spPr bwMode="auto">
          <a:xfrm flipV="1">
            <a:off x="6705600" y="3657600"/>
            <a:ext cx="76200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623" name="Line 55"/>
          <p:cNvSpPr>
            <a:spLocks noChangeShapeType="1"/>
          </p:cNvSpPr>
          <p:nvPr/>
        </p:nvSpPr>
        <p:spPr bwMode="auto">
          <a:xfrm>
            <a:off x="5334000" y="335280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624" name="Line 56"/>
          <p:cNvSpPr>
            <a:spLocks noChangeShapeType="1"/>
          </p:cNvSpPr>
          <p:nvPr/>
        </p:nvSpPr>
        <p:spPr bwMode="auto">
          <a:xfrm>
            <a:off x="6324600" y="350520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625" name="Line 57"/>
          <p:cNvSpPr>
            <a:spLocks noChangeShapeType="1"/>
          </p:cNvSpPr>
          <p:nvPr/>
        </p:nvSpPr>
        <p:spPr bwMode="auto">
          <a:xfrm>
            <a:off x="6705600" y="353695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628" name="Line 60"/>
          <p:cNvSpPr>
            <a:spLocks noChangeShapeType="1"/>
          </p:cNvSpPr>
          <p:nvPr/>
        </p:nvSpPr>
        <p:spPr bwMode="auto">
          <a:xfrm flipV="1">
            <a:off x="7772400" y="3657600"/>
            <a:ext cx="76200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629" name="Line 61"/>
          <p:cNvSpPr>
            <a:spLocks noChangeShapeType="1"/>
          </p:cNvSpPr>
          <p:nvPr/>
        </p:nvSpPr>
        <p:spPr bwMode="auto">
          <a:xfrm>
            <a:off x="7467600" y="365760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7630" name="Line 62"/>
          <p:cNvSpPr>
            <a:spLocks noChangeShapeType="1"/>
          </p:cNvSpPr>
          <p:nvPr/>
        </p:nvSpPr>
        <p:spPr bwMode="auto">
          <a:xfrm flipV="1">
            <a:off x="7772400" y="3810000"/>
            <a:ext cx="76200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72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A59C97A-4BA6-5545-8FAC-0B42E964AFF2}" type="slidenum">
              <a:rPr lang="en-US" sz="1000"/>
              <a:pPr eaLnBrk="1" hangingPunct="1"/>
              <a:t>17</a:t>
            </a:fld>
            <a:endParaRPr lang="en-US" sz="100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76238" y="381000"/>
            <a:ext cx="7091362" cy="914400"/>
          </a:xfrm>
          <a:noFill/>
        </p:spPr>
        <p:txBody>
          <a:bodyPr lIns="90488" tIns="44450" rIns="90488" bIns="44450" anchor="ctr"/>
          <a:lstStyle/>
          <a:p>
            <a:pPr eaLnBrk="1" hangingPunct="1"/>
            <a:r>
              <a:rPr lang="en-US" sz="2400" b="1" i="1">
                <a:solidFill>
                  <a:schemeClr val="tx1"/>
                </a:solidFill>
                <a:latin typeface="Arial" charset="0"/>
              </a:rPr>
              <a:t>The Issue: Employee Competence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1174750" y="1600200"/>
            <a:ext cx="690245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000" b="1"/>
              <a:t>“</a:t>
            </a:r>
            <a:r>
              <a:rPr lang="en-US" sz="2000" b="1"/>
              <a:t>Organizations must transform themselves to become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/>
              <a:t>more competitive, and the know-how of employees has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/>
              <a:t>become more critical for ensuring the success of the 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/>
              <a:t>transformation process.</a:t>
            </a:r>
            <a:r>
              <a:rPr lang="ja-JP" altLang="en-US" sz="2000" b="1"/>
              <a:t>”</a:t>
            </a:r>
            <a:r>
              <a:rPr lang="en-US" sz="2000" b="1"/>
              <a:t>  </a:t>
            </a:r>
          </a:p>
        </p:txBody>
      </p:sp>
      <p:sp>
        <p:nvSpPr>
          <p:cNvPr id="1012740" name="Rectangle 4"/>
          <p:cNvSpPr>
            <a:spLocks noChangeArrowheads="1"/>
          </p:cNvSpPr>
          <p:nvPr/>
        </p:nvSpPr>
        <p:spPr bwMode="auto">
          <a:xfrm>
            <a:off x="1639888" y="3276600"/>
            <a:ext cx="5522912" cy="252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l" eaLnBrk="0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  </a:t>
            </a:r>
            <a:r>
              <a:rPr lang="en-US" sz="2000" b="1" dirty="0">
                <a:solidFill>
                  <a:srgbClr val="11056D"/>
                </a:solidFill>
                <a:ea typeface="+mn-ea"/>
              </a:rPr>
              <a:t>New-hires: Full-time, Part-time, Temporary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b="1" dirty="0">
                <a:solidFill>
                  <a:srgbClr val="11056D"/>
                </a:solidFill>
                <a:ea typeface="+mn-ea"/>
              </a:rPr>
              <a:t>  Promotion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b="1" dirty="0">
                <a:solidFill>
                  <a:srgbClr val="11056D"/>
                </a:solidFill>
                <a:ea typeface="+mn-ea"/>
              </a:rPr>
              <a:t>  Rotation and transfer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b="1" dirty="0">
                <a:solidFill>
                  <a:srgbClr val="11056D"/>
                </a:solidFill>
                <a:ea typeface="+mn-ea"/>
              </a:rPr>
              <a:t>  Continuous improvement efforts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b="1" dirty="0">
                <a:solidFill>
                  <a:srgbClr val="11056D"/>
                </a:solidFill>
                <a:ea typeface="+mn-ea"/>
              </a:rPr>
              <a:t>  Multi-skilled employees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b="1" dirty="0">
                <a:solidFill>
                  <a:srgbClr val="11056D"/>
                </a:solidFill>
                <a:ea typeface="+mn-ea"/>
              </a:rPr>
              <a:t>  Technology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b="1" dirty="0">
                <a:solidFill>
                  <a:srgbClr val="11056D"/>
                </a:solidFill>
                <a:ea typeface="+mn-ea"/>
              </a:rPr>
              <a:t>  Nature of work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b="1" dirty="0">
                <a:solidFill>
                  <a:srgbClr val="11056D"/>
                </a:solidFill>
                <a:ea typeface="+mn-ea"/>
              </a:rPr>
              <a:t>  </a:t>
            </a:r>
            <a:r>
              <a:rPr lang="en-US" sz="2000" b="1" u="sng" dirty="0">
                <a:solidFill>
                  <a:srgbClr val="11056D"/>
                </a:solidFill>
                <a:ea typeface="+mn-ea"/>
              </a:rPr>
              <a:t>Regulated environments</a:t>
            </a:r>
          </a:p>
        </p:txBody>
      </p:sp>
    </p:spTree>
    <p:extLst>
      <p:ext uri="{BB962C8B-B14F-4D97-AF65-F5344CB8AC3E}">
        <p14:creationId xmlns:p14="http://schemas.microsoft.com/office/powerpoint/2010/main" val="198917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92" y="957029"/>
            <a:ext cx="8333646" cy="46876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95893" y="5858937"/>
            <a:ext cx="7905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New production equipment arriving from Jacksonville, Florida at Biomet Orthopedics, </a:t>
            </a:r>
            <a:r>
              <a:rPr lang="en-US" sz="2000" dirty="0" err="1" smtClean="0"/>
              <a:t>Jinghua</a:t>
            </a:r>
            <a:r>
              <a:rPr lang="en-US" sz="2000" dirty="0" smtClean="0"/>
              <a:t>, China, 2008.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8208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685" y="452735"/>
            <a:ext cx="5897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Structured On-the-Job Training (S-OJT)</a:t>
            </a:r>
            <a:endParaRPr lang="en-US" sz="2800" b="1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7391400" cy="278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sz="2400" dirty="0" smtClean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Calibri" pitchFamily="34" charset="0"/>
              </a:rPr>
              <a:t>S-OJT is the planned process of having an experienced employee train a novice employee on a task in the actual work setting or a setting that resembles the work setting.</a:t>
            </a:r>
          </a:p>
          <a:p>
            <a:pPr>
              <a:lnSpc>
                <a:spcPct val="150000"/>
              </a:lnSpc>
            </a:pPr>
            <a:endParaRPr lang="en-US" sz="2200" dirty="0" smtClean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A0F05-1288-4EFF-94B5-FAD3AC8182B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Ronald L. Jacobs (2012)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298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0935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latin typeface="Calibri" pitchFamily="34" charset="0"/>
                <a:ea typeface="굴림" charset="-127"/>
                <a:cs typeface="+mj-cs"/>
              </a:rPr>
              <a:t>S-OJT Components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1371600" y="1266885"/>
            <a:ext cx="6781800" cy="4801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SzPct val="85000"/>
              <a:buFont typeface="+mj-lt"/>
              <a:buAutoNum type="arabicPeriod"/>
            </a:pPr>
            <a:r>
              <a:rPr lang="en-US" b="1" dirty="0" smtClean="0">
                <a:latin typeface="Calibri" pitchFamily="34" charset="0"/>
              </a:rPr>
              <a:t>Task </a:t>
            </a:r>
            <a:r>
              <a:rPr lang="en-US" b="1" dirty="0">
                <a:latin typeface="Calibri" pitchFamily="34" charset="0"/>
              </a:rPr>
              <a:t>– </a:t>
            </a:r>
            <a:r>
              <a:rPr lang="en-US" dirty="0">
                <a:latin typeface="Calibri" pitchFamily="34" charset="0"/>
              </a:rPr>
              <a:t>A specific unit of work, a task.  Not the entire </a:t>
            </a:r>
            <a:r>
              <a:rPr lang="en-US" dirty="0" smtClean="0">
                <a:latin typeface="Calibri" pitchFamily="34" charset="0"/>
              </a:rPr>
              <a:t>job</a:t>
            </a:r>
          </a:p>
          <a:p>
            <a:pPr>
              <a:buSzPct val="85000"/>
            </a:pPr>
            <a:endParaRPr lang="en-US" b="1" dirty="0">
              <a:latin typeface="Calibri" pitchFamily="34" charset="0"/>
            </a:endParaRPr>
          </a:p>
          <a:p>
            <a:pPr marL="342900" indent="-342900">
              <a:buSzPct val="85000"/>
              <a:buFont typeface="+mj-lt"/>
              <a:buAutoNum type="arabicPeriod"/>
            </a:pPr>
            <a:r>
              <a:rPr lang="en-US" b="1" dirty="0" smtClean="0">
                <a:latin typeface="Calibri" pitchFamily="34" charset="0"/>
              </a:rPr>
              <a:t>Planned Process – </a:t>
            </a:r>
          </a:p>
          <a:p>
            <a:pPr marL="630238" lvl="1" indent="-173038">
              <a:buSzPct val="85000"/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Use a process to develop the S-OJT </a:t>
            </a:r>
          </a:p>
          <a:p>
            <a:pPr marL="630238" lvl="1" indent="-173038">
              <a:buSzPct val="85000"/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Deliver the S-OJT using a standard approach</a:t>
            </a:r>
          </a:p>
          <a:p>
            <a:pPr marL="342900" indent="-342900">
              <a:buSzPct val="85000"/>
            </a:pPr>
            <a:endParaRPr lang="en-US" dirty="0" smtClean="0">
              <a:latin typeface="Calibri" pitchFamily="34" charset="0"/>
            </a:endParaRPr>
          </a:p>
          <a:p>
            <a:pPr>
              <a:buSzPct val="85000"/>
            </a:pPr>
            <a:r>
              <a:rPr lang="en-US" b="1" dirty="0" smtClean="0">
                <a:latin typeface="Calibri" pitchFamily="34" charset="0"/>
              </a:rPr>
              <a:t>3.   Experienced </a:t>
            </a:r>
            <a:r>
              <a:rPr lang="en-US" b="1" dirty="0">
                <a:latin typeface="Calibri" pitchFamily="34" charset="0"/>
              </a:rPr>
              <a:t>Employee</a:t>
            </a:r>
            <a:r>
              <a:rPr lang="en-US" dirty="0">
                <a:latin typeface="Calibri" pitchFamily="34" charset="0"/>
              </a:rPr>
              <a:t> – </a:t>
            </a:r>
            <a:endParaRPr lang="en-US" dirty="0" smtClean="0">
              <a:latin typeface="Calibri" pitchFamily="34" charset="0"/>
            </a:endParaRPr>
          </a:p>
          <a:p>
            <a:pPr marL="630238" indent="-165100">
              <a:buSzPct val="85000"/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Knows </a:t>
            </a:r>
            <a:r>
              <a:rPr lang="en-US" dirty="0">
                <a:latin typeface="Calibri" pitchFamily="34" charset="0"/>
              </a:rPr>
              <a:t>the </a:t>
            </a:r>
            <a:r>
              <a:rPr lang="en-US" dirty="0" smtClean="0">
                <a:latin typeface="Calibri" pitchFamily="34" charset="0"/>
              </a:rPr>
              <a:t>task</a:t>
            </a:r>
          </a:p>
          <a:p>
            <a:pPr marL="630238" indent="-165100">
              <a:buSzPct val="85000"/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Has </a:t>
            </a:r>
            <a:r>
              <a:rPr lang="en-US" dirty="0">
                <a:latin typeface="Calibri" pitchFamily="34" charset="0"/>
              </a:rPr>
              <a:t>been qualified as an S-OJT </a:t>
            </a:r>
            <a:r>
              <a:rPr lang="en-US" dirty="0" smtClean="0">
                <a:latin typeface="Calibri" pitchFamily="34" charset="0"/>
              </a:rPr>
              <a:t>trainer</a:t>
            </a:r>
            <a:endParaRPr lang="en-US" dirty="0">
              <a:latin typeface="Calibri" pitchFamily="34" charset="0"/>
            </a:endParaRPr>
          </a:p>
          <a:p>
            <a:pPr marL="342900" indent="-342900">
              <a:buSzPct val="85000"/>
              <a:buFont typeface="+mj-lt"/>
              <a:buAutoNum type="arabicPeriod"/>
            </a:pPr>
            <a:endParaRPr lang="en-US" dirty="0">
              <a:latin typeface="Calibri" pitchFamily="34" charset="0"/>
            </a:endParaRPr>
          </a:p>
          <a:p>
            <a:pPr>
              <a:buSzPct val="85000"/>
            </a:pPr>
            <a:r>
              <a:rPr lang="en-US" b="1" dirty="0" smtClean="0">
                <a:latin typeface="Calibri" pitchFamily="34" charset="0"/>
              </a:rPr>
              <a:t>4.   Novice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b="1" dirty="0">
                <a:latin typeface="Calibri" pitchFamily="34" charset="0"/>
              </a:rPr>
              <a:t>Employee </a:t>
            </a:r>
            <a:r>
              <a:rPr lang="en-US" dirty="0">
                <a:latin typeface="Calibri" pitchFamily="34" charset="0"/>
              </a:rPr>
              <a:t>– </a:t>
            </a:r>
            <a:endParaRPr lang="en-US" dirty="0" smtClean="0">
              <a:latin typeface="Calibri" pitchFamily="34" charset="0"/>
            </a:endParaRPr>
          </a:p>
          <a:p>
            <a:pPr marL="465138">
              <a:buSzPct val="85000"/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 Right person to learn</a:t>
            </a:r>
          </a:p>
          <a:p>
            <a:pPr marL="465138">
              <a:buSzPct val="85000"/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 Has </a:t>
            </a:r>
            <a:r>
              <a:rPr lang="en-US" dirty="0">
                <a:latin typeface="Calibri" pitchFamily="34" charset="0"/>
              </a:rPr>
              <a:t>the </a:t>
            </a:r>
            <a:r>
              <a:rPr lang="en-US" dirty="0" smtClean="0">
                <a:latin typeface="Calibri" pitchFamily="34" charset="0"/>
              </a:rPr>
              <a:t>prerequisites</a:t>
            </a:r>
          </a:p>
          <a:p>
            <a:pPr marL="465138">
              <a:buSzPct val="85000"/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  Ready </a:t>
            </a:r>
            <a:r>
              <a:rPr lang="en-US" dirty="0">
                <a:latin typeface="Calibri" pitchFamily="34" charset="0"/>
              </a:rPr>
              <a:t>to </a:t>
            </a:r>
            <a:r>
              <a:rPr lang="en-US" dirty="0" smtClean="0">
                <a:latin typeface="Calibri" pitchFamily="34" charset="0"/>
              </a:rPr>
              <a:t>learn</a:t>
            </a:r>
            <a:endParaRPr lang="en-US" dirty="0">
              <a:latin typeface="Calibri" pitchFamily="34" charset="0"/>
            </a:endParaRPr>
          </a:p>
          <a:p>
            <a:pPr marL="465138">
              <a:buSzPct val="85000"/>
            </a:pPr>
            <a:endParaRPr lang="en-US" dirty="0">
              <a:latin typeface="Calibri" pitchFamily="34" charset="0"/>
            </a:endParaRPr>
          </a:p>
          <a:p>
            <a:pPr marL="342900" indent="-342900">
              <a:buSzPct val="85000"/>
            </a:pPr>
            <a:r>
              <a:rPr lang="en-US" b="1" dirty="0" smtClean="0">
                <a:latin typeface="Calibri" pitchFamily="34" charset="0"/>
              </a:rPr>
              <a:t>5.   Work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b="1" dirty="0">
                <a:latin typeface="Calibri" pitchFamily="34" charset="0"/>
              </a:rPr>
              <a:t>setting </a:t>
            </a:r>
            <a:r>
              <a:rPr lang="en-US" dirty="0">
                <a:latin typeface="Calibri" pitchFamily="34" charset="0"/>
              </a:rPr>
              <a:t>– </a:t>
            </a:r>
            <a:r>
              <a:rPr lang="en-US" dirty="0" smtClean="0">
                <a:latin typeface="Calibri" pitchFamily="34" charset="0"/>
              </a:rPr>
              <a:t>Working and training occur in the same or similar location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A0F05-1288-4EFF-94B5-FAD3AC8182B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Ronald L. Jacobs (2013)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465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AA6DFB0-CAB2-474E-9013-3D54BC4F127C}" type="slidenum">
              <a:rPr lang="en-US" sz="1000"/>
              <a:pPr eaLnBrk="1" hangingPunct="1"/>
              <a:t>21</a:t>
            </a:fld>
            <a:endParaRPr lang="en-US" sz="1000"/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447800" y="1431925"/>
            <a:ext cx="63246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5000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en-US" sz="2000" b="1" dirty="0"/>
              <a:t>Quality Management Systems</a:t>
            </a:r>
          </a:p>
          <a:p>
            <a:pPr algn="l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/>
              <a:t> ISO 9001</a:t>
            </a:r>
          </a:p>
          <a:p>
            <a:pPr algn="l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/>
              <a:t> ISO 14000</a:t>
            </a:r>
          </a:p>
          <a:p>
            <a:pPr algn="l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/>
              <a:t> TS2 – Automotive Standard</a:t>
            </a:r>
          </a:p>
          <a:p>
            <a:pPr algn="l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/>
              <a:t> ISO 10015</a:t>
            </a:r>
          </a:p>
          <a:p>
            <a:pPr algn="l">
              <a:spcBef>
                <a:spcPct val="0"/>
              </a:spcBef>
              <a:spcAft>
                <a:spcPct val="0"/>
              </a:spcAft>
            </a:pPr>
            <a:endParaRPr lang="en-US" sz="2000" dirty="0"/>
          </a:p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en-US" sz="2000" b="1" dirty="0"/>
              <a:t>Supplier Development Requirements</a:t>
            </a:r>
          </a:p>
          <a:p>
            <a:pPr algn="l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b="1" dirty="0"/>
              <a:t> </a:t>
            </a:r>
            <a:r>
              <a:rPr lang="en-US" sz="2000" dirty="0" err="1"/>
              <a:t>HondaSupplyTeam</a:t>
            </a:r>
            <a:endParaRPr lang="en-US" sz="2000" dirty="0"/>
          </a:p>
          <a:p>
            <a:pPr algn="l">
              <a:spcBef>
                <a:spcPct val="0"/>
              </a:spcBef>
              <a:spcAft>
                <a:spcPct val="0"/>
              </a:spcAft>
            </a:pPr>
            <a:endParaRPr lang="en-US" sz="2000" dirty="0"/>
          </a:p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/>
              <a:t>Governmental/NGO </a:t>
            </a:r>
            <a:r>
              <a:rPr lang="en-US" sz="2000" b="1" dirty="0"/>
              <a:t>Requirements</a:t>
            </a:r>
          </a:p>
          <a:p>
            <a:pPr algn="l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b="1" dirty="0"/>
              <a:t> </a:t>
            </a:r>
            <a:r>
              <a:rPr lang="en-US" sz="2000" dirty="0" smtClean="0"/>
              <a:t>FDA</a:t>
            </a:r>
          </a:p>
          <a:p>
            <a:pPr algn="l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OHSHA</a:t>
            </a:r>
            <a:endParaRPr lang="en-US" sz="2000" dirty="0"/>
          </a:p>
          <a:p>
            <a:pPr algn="l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/>
              <a:t> EU standards</a:t>
            </a:r>
          </a:p>
          <a:p>
            <a:pPr algn="l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/>
              <a:t> Risk and liability insurance</a:t>
            </a:r>
          </a:p>
          <a:p>
            <a:pPr algn="l">
              <a:spcBef>
                <a:spcPct val="0"/>
              </a:spcBef>
              <a:spcAft>
                <a:spcPct val="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91544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424675"/>
              </p:ext>
            </p:extLst>
          </p:nvPr>
        </p:nvGraphicFramePr>
        <p:xfrm>
          <a:off x="152401" y="838200"/>
          <a:ext cx="8839199" cy="6016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710"/>
                <a:gridCol w="2782710"/>
                <a:gridCol w="3273779"/>
              </a:tblGrid>
              <a:tr h="4929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</a:rPr>
                        <a:t>Company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</a:rPr>
                        <a:t>Issue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</a:rPr>
                        <a:t>Outcomes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73099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KNPC – Kuwait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New-hire engineers for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31 disciplines in refineries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Calibri" pitchFamily="34" charset="0"/>
                        </a:rPr>
                        <a:t>Reduced development time; increase reliability, flexibility, retention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76494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City Hospital- 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U.S.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Recently promoted first-line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supervisors’ c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ommitment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to the organization’s four core value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More commitment to the organization’s core value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8845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Automotive Plant- U.S. 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Quality issue in a large assembly plant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Improved training efficiency and  product quality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8845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Honda 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Motors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Calibri" pitchFamily="34" charset="0"/>
                        </a:rPr>
                        <a:t>Cross-train employees on sub-assembly areas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Few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er assembly errors and reduced time to train new employees 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8845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Emerson – Global 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Sustain 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improvements used with Kaizen process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Calibri" pitchFamily="34" charset="0"/>
                        </a:rPr>
                        <a:t>Reduced time to implement improvements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8845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Biomet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>
                          <a:latin typeface="Calibri" pitchFamily="34" charset="0"/>
                        </a:rPr>
                        <a:t> Meet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FDA requirements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>
                          <a:latin typeface="Calibri" pitchFamily="34" charset="0"/>
                        </a:rPr>
                        <a:t> Reduce material waste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>
                          <a:latin typeface="Calibri" pitchFamily="34" charset="0"/>
                        </a:rPr>
                        <a:t> FDA acceptance of S-OJT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>
                          <a:latin typeface="Calibri" pitchFamily="34" charset="0"/>
                        </a:rPr>
                        <a:t> 35% reduction of waste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97233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Large furniture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retailer in US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New-hire 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managerial positions across 140 stores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Improved selection policies, reliable development process, retention,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profitability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304800"/>
            <a:ext cx="1672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 pitchFamily="34" charset="0"/>
              </a:rPr>
              <a:t>S-OJT Cases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A0F05-1288-4EFF-94B5-FAD3AC8182B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981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4800" y="1143000"/>
          <a:ext cx="8458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300335"/>
            <a:ext cx="2206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S-OJT Process</a:t>
            </a:r>
            <a:endParaRPr lang="en-US" sz="2800" b="1" dirty="0">
              <a:latin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A0F05-1288-4EFF-94B5-FAD3AC8182B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Ronald L. Jacobs (2013)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792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2762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 pitchFamily="34" charset="0"/>
              </a:rPr>
              <a:t>Importance of S-OJT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2127409"/>
            <a:ext cx="3733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libri" pitchFamily="34" charset="0"/>
              </a:rPr>
              <a:t>S-OJT results in . . .</a:t>
            </a:r>
          </a:p>
          <a:p>
            <a:endParaRPr lang="en-US" sz="2000" dirty="0" smtClean="0">
              <a:latin typeface="Calibri" pitchFamily="34" charset="0"/>
            </a:endParaRPr>
          </a:p>
          <a:p>
            <a:endParaRPr lang="en-US" sz="20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Reduced training times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Increased training effectiveness</a:t>
            </a: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53000" y="2081748"/>
            <a:ext cx="3733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latin typeface="Calibri" pitchFamily="34" charset="0"/>
              </a:rPr>
              <a:t>Which lead to  . . .</a:t>
            </a:r>
          </a:p>
          <a:p>
            <a:endParaRPr lang="en-US" sz="2000" dirty="0" smtClean="0">
              <a:latin typeface="Calibri" pitchFamily="34" charset="0"/>
            </a:endParaRPr>
          </a:p>
          <a:p>
            <a:endParaRPr lang="en-US" sz="20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Fewer defects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Greater first-time quality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Fewer safety issues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Higher productivity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Greater satisfaction, retention</a:t>
            </a: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108960" y="2362200"/>
            <a:ext cx="1463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9600" y="1123890"/>
            <a:ext cx="6824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Over two decades of research and development* show that . . . 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955268"/>
            <a:ext cx="1432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*</a:t>
            </a:r>
            <a:r>
              <a:rPr lang="en-US" sz="1600" dirty="0" smtClean="0">
                <a:latin typeface="Calibri" pitchFamily="34" charset="0"/>
              </a:rPr>
              <a:t>Jacobs (2003)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A0F05-1288-4EFF-94B5-FAD3AC8182B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Ronald L. Jacobs (2013)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288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800" y="304800"/>
            <a:ext cx="1483962" cy="840244"/>
            <a:chOff x="1840459" y="2940344"/>
            <a:chExt cx="1483962" cy="84024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5" name="Rounded Rectangle 4"/>
            <p:cNvSpPr/>
            <p:nvPr/>
          </p:nvSpPr>
          <p:spPr>
            <a:xfrm>
              <a:off x="1840459" y="2940344"/>
              <a:ext cx="1483962" cy="840244"/>
            </a:xfrm>
            <a:prstGeom prst="roundRect">
              <a:avLst/>
            </a:prstGeom>
            <a:solidFill>
              <a:srgbClr val="0070C0"/>
            </a:solidFill>
            <a:ln w="57150"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1881476" y="2981361"/>
              <a:ext cx="1401928" cy="7582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dirty="0" smtClean="0">
                  <a:latin typeface="Calibri" pitchFamily="34" charset="0"/>
                </a:rPr>
                <a:t>6. Evaluate the </a:t>
              </a:r>
              <a:r>
                <a:rPr lang="en-US" sz="1500" b="1" kern="1200" dirty="0" smtClean="0">
                  <a:latin typeface="Calibri" pitchFamily="34" charset="0"/>
                </a:rPr>
                <a:t>S-OJT</a:t>
              </a:r>
              <a:endParaRPr lang="en-US" sz="1500" b="1" kern="1200" dirty="0">
                <a:latin typeface="Calibri" pitchFamily="34" charset="0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A0F05-1288-4EFF-94B5-FAD3AC8182B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Ronald L. Jacobs (2013)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447800" y="2080939"/>
            <a:ext cx="61722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SzPct val="85000"/>
              <a:buFont typeface="Wingdings 2"/>
              <a:buChar char=""/>
              <a:defRPr/>
            </a:pPr>
            <a:r>
              <a:rPr lang="en-US" altLang="en-US" sz="2000" dirty="0">
                <a:latin typeface="Calibri" pitchFamily="34" charset="0"/>
              </a:rPr>
              <a:t>Training Efficiency - Does one training approach achieve training outcomes faster, and is the cost less than the value of the training outcomes?</a:t>
            </a:r>
          </a:p>
          <a:p>
            <a:pPr marL="274320" lvl="0" indent="-274320">
              <a:spcBef>
                <a:spcPct val="20000"/>
              </a:spcBef>
              <a:buSzPct val="85000"/>
              <a:buFont typeface="Wingdings 2"/>
              <a:buChar char=""/>
              <a:defRPr/>
            </a:pPr>
            <a:endParaRPr lang="en-US" altLang="en-US" sz="2000" dirty="0">
              <a:latin typeface="Calibri" pitchFamily="34" charset="0"/>
            </a:endParaRPr>
          </a:p>
          <a:p>
            <a:pPr marL="274320" lvl="0" indent="-274320">
              <a:spcBef>
                <a:spcPct val="20000"/>
              </a:spcBef>
              <a:buSzPct val="85000"/>
              <a:buFont typeface="Wingdings 2"/>
              <a:buChar char=""/>
              <a:defRPr/>
            </a:pPr>
            <a:r>
              <a:rPr lang="en-US" altLang="en-US" sz="2000" dirty="0">
                <a:latin typeface="Calibri" pitchFamily="34" charset="0"/>
              </a:rPr>
              <a:t>Training Effectiveness - Does one training approach result in superior work outcomes, and is the training cost less than the value of the work outcomes?</a:t>
            </a:r>
          </a:p>
        </p:txBody>
      </p:sp>
    </p:spTree>
    <p:extLst>
      <p:ext uri="{BB962C8B-B14F-4D97-AF65-F5344CB8AC3E}">
        <p14:creationId xmlns:p14="http://schemas.microsoft.com/office/powerpoint/2010/main" val="1371378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800" y="304800"/>
            <a:ext cx="1483962" cy="840244"/>
            <a:chOff x="1840459" y="2940344"/>
            <a:chExt cx="1483962" cy="84024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5" name="Rounded Rectangle 4"/>
            <p:cNvSpPr/>
            <p:nvPr/>
          </p:nvSpPr>
          <p:spPr>
            <a:xfrm>
              <a:off x="1840459" y="2940344"/>
              <a:ext cx="1483962" cy="840244"/>
            </a:xfrm>
            <a:prstGeom prst="roundRect">
              <a:avLst/>
            </a:prstGeom>
            <a:solidFill>
              <a:srgbClr val="0070C0"/>
            </a:solidFill>
            <a:ln w="57150"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1881476" y="2981361"/>
              <a:ext cx="1401928" cy="7582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dirty="0" smtClean="0">
                  <a:latin typeface="Calibri" pitchFamily="34" charset="0"/>
                </a:rPr>
                <a:t>6. Evaluate the </a:t>
              </a:r>
              <a:r>
                <a:rPr lang="en-US" sz="1500" b="1" kern="1200" dirty="0" smtClean="0">
                  <a:latin typeface="Calibri" pitchFamily="34" charset="0"/>
                </a:rPr>
                <a:t>S-OJT</a:t>
              </a:r>
              <a:endParaRPr lang="en-US" sz="1500" b="1" kern="1200" dirty="0">
                <a:latin typeface="Calibri" pitchFamily="34" charset="0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A0F05-1288-4EFF-94B5-FAD3AC8182B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Ronald L. Jacobs (2013)</a:t>
            </a:r>
            <a:endParaRPr lang="en-US" dirty="0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3009900" y="6031468"/>
            <a:ext cx="541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flipV="1">
            <a:off x="3009900" y="2831068"/>
            <a:ext cx="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866900" y="5642531"/>
            <a:ext cx="85241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latin typeface="Calibri" pitchFamily="34" charset="0"/>
              </a:rPr>
              <a:t>Novic</a:t>
            </a:r>
            <a:r>
              <a:rPr lang="en-US" altLang="en-US" sz="1800" b="1" dirty="0"/>
              <a:t>e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714500" y="2743756"/>
            <a:ext cx="107978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latin typeface="Calibri" pitchFamily="34" charset="0"/>
              </a:rPr>
              <a:t>Specialist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08550" y="6107668"/>
            <a:ext cx="1496885" cy="369332"/>
          </a:xfrm>
          <a:prstGeom prst="rect">
            <a:avLst/>
          </a:prstGeom>
          <a:solidFill>
            <a:srgbClr val="1B09A3"/>
          </a:solidFill>
          <a:ln w="12700">
            <a:solidFill>
              <a:srgbClr val="11056D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chemeClr val="bg1"/>
                </a:solidFill>
                <a:latin typeface="Calibri" pitchFamily="34" charset="0"/>
              </a:rPr>
              <a:t>Time to Learn</a:t>
            </a: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V="1">
            <a:off x="3009900" y="2678668"/>
            <a:ext cx="5257800" cy="3352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 flipV="1">
            <a:off x="3009900" y="2831068"/>
            <a:ext cx="1447800" cy="31242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3009900" y="1916668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>
            <a:off x="8420100" y="184046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4400550" y="1764268"/>
            <a:ext cx="2035878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chemeClr val="tx2"/>
                </a:solidFill>
                <a:latin typeface="Calibri" pitchFamily="34" charset="0"/>
              </a:rPr>
              <a:t>Unstructured OJT</a:t>
            </a:r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 flipH="1">
            <a:off x="3086100" y="1992868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15"/>
          <p:cNvSpPr>
            <a:spLocks noChangeShapeType="1"/>
          </p:cNvSpPr>
          <p:nvPr/>
        </p:nvSpPr>
        <p:spPr bwMode="auto">
          <a:xfrm>
            <a:off x="6972300" y="1992868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Line 16"/>
          <p:cNvSpPr>
            <a:spLocks noChangeShapeType="1"/>
          </p:cNvSpPr>
          <p:nvPr/>
        </p:nvSpPr>
        <p:spPr bwMode="auto">
          <a:xfrm>
            <a:off x="3009900" y="229766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17"/>
          <p:cNvSpPr>
            <a:spLocks noChangeShapeType="1"/>
          </p:cNvSpPr>
          <p:nvPr/>
        </p:nvSpPr>
        <p:spPr bwMode="auto">
          <a:xfrm>
            <a:off x="4457700" y="229766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18"/>
          <p:cNvSpPr txBox="1">
            <a:spLocks noChangeArrowheads="1"/>
          </p:cNvSpPr>
          <p:nvPr/>
        </p:nvSpPr>
        <p:spPr bwMode="auto">
          <a:xfrm>
            <a:off x="3238500" y="2259568"/>
            <a:ext cx="76726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latin typeface="Calibri" pitchFamily="34" charset="0"/>
              </a:rPr>
              <a:t>S-OJT</a:t>
            </a:r>
            <a:endParaRPr lang="en-US" altLang="en-US" sz="1800" dirty="0">
              <a:latin typeface="Calibri" pitchFamily="34" charset="0"/>
            </a:endParaRPr>
          </a:p>
        </p:txBody>
      </p:sp>
      <p:sp>
        <p:nvSpPr>
          <p:cNvPr id="25" name="Line 19"/>
          <p:cNvSpPr>
            <a:spLocks noChangeShapeType="1"/>
          </p:cNvSpPr>
          <p:nvPr/>
        </p:nvSpPr>
        <p:spPr bwMode="auto">
          <a:xfrm flipH="1">
            <a:off x="3086100" y="2450068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0"/>
          <p:cNvSpPr>
            <a:spLocks noChangeShapeType="1"/>
          </p:cNvSpPr>
          <p:nvPr/>
        </p:nvSpPr>
        <p:spPr bwMode="auto">
          <a:xfrm>
            <a:off x="4152900" y="2450068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21"/>
          <p:cNvSpPr>
            <a:spLocks noChangeShapeType="1"/>
          </p:cNvSpPr>
          <p:nvPr/>
        </p:nvSpPr>
        <p:spPr bwMode="auto">
          <a:xfrm>
            <a:off x="8420100" y="2373868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>
            <a:off x="5313363" y="2221468"/>
            <a:ext cx="181928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latin typeface="Calibri" pitchFamily="34" charset="0"/>
              </a:rPr>
              <a:t>Savings in Time</a:t>
            </a:r>
          </a:p>
        </p:txBody>
      </p:sp>
      <p:sp>
        <p:nvSpPr>
          <p:cNvPr id="29" name="Line 23"/>
          <p:cNvSpPr>
            <a:spLocks noChangeShapeType="1"/>
          </p:cNvSpPr>
          <p:nvPr/>
        </p:nvSpPr>
        <p:spPr bwMode="auto">
          <a:xfrm flipH="1">
            <a:off x="4610100" y="245006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Text Box 24"/>
          <p:cNvSpPr txBox="1">
            <a:spLocks noChangeArrowheads="1"/>
          </p:cNvSpPr>
          <p:nvPr/>
        </p:nvSpPr>
        <p:spPr bwMode="auto">
          <a:xfrm>
            <a:off x="1143000" y="4061381"/>
            <a:ext cx="1413400" cy="646331"/>
          </a:xfrm>
          <a:prstGeom prst="rect">
            <a:avLst/>
          </a:prstGeom>
          <a:solidFill>
            <a:srgbClr val="1B09A3"/>
          </a:solidFill>
          <a:ln w="12700">
            <a:solidFill>
              <a:srgbClr val="11056D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chemeClr val="bg1"/>
                </a:solidFill>
                <a:latin typeface="Calibri" pitchFamily="34" charset="0"/>
              </a:rPr>
              <a:t>Performance</a:t>
            </a:r>
          </a:p>
          <a:p>
            <a:pPr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chemeClr val="bg1"/>
                </a:solidFill>
                <a:latin typeface="Calibri" pitchFamily="34" charset="0"/>
              </a:rPr>
              <a:t>Level</a:t>
            </a:r>
          </a:p>
        </p:txBody>
      </p:sp>
      <p:sp>
        <p:nvSpPr>
          <p:cNvPr id="31" name="Line 26"/>
          <p:cNvSpPr>
            <a:spLocks noChangeShapeType="1"/>
          </p:cNvSpPr>
          <p:nvPr/>
        </p:nvSpPr>
        <p:spPr bwMode="auto">
          <a:xfrm>
            <a:off x="7581900" y="2373868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438400" y="990600"/>
            <a:ext cx="2502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/>
                <a:cs typeface="Calibri"/>
              </a:rPr>
              <a:t>Training Efficiency</a:t>
            </a:r>
            <a:endParaRPr lang="en-US" sz="24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3192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800" y="304800"/>
            <a:ext cx="1483962" cy="840244"/>
            <a:chOff x="1840459" y="2940344"/>
            <a:chExt cx="1483962" cy="84024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5" name="Rounded Rectangle 4"/>
            <p:cNvSpPr/>
            <p:nvPr/>
          </p:nvSpPr>
          <p:spPr>
            <a:xfrm>
              <a:off x="1840459" y="2940344"/>
              <a:ext cx="1483962" cy="840244"/>
            </a:xfrm>
            <a:prstGeom prst="roundRect">
              <a:avLst/>
            </a:prstGeom>
            <a:solidFill>
              <a:srgbClr val="0070C0"/>
            </a:solidFill>
            <a:ln w="57150"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1881476" y="2981361"/>
              <a:ext cx="1401928" cy="7582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dirty="0" smtClean="0">
                  <a:latin typeface="Calibri" pitchFamily="34" charset="0"/>
                </a:rPr>
                <a:t>6. Evaluate the </a:t>
              </a:r>
              <a:r>
                <a:rPr lang="en-US" sz="1500" b="1" kern="1200" dirty="0" smtClean="0">
                  <a:latin typeface="Calibri" pitchFamily="34" charset="0"/>
                </a:rPr>
                <a:t>S-OJT</a:t>
              </a:r>
              <a:endParaRPr lang="en-US" sz="1500" b="1" kern="1200" dirty="0">
                <a:latin typeface="Calibri" pitchFamily="34" charset="0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A0F05-1288-4EFF-94B5-FAD3AC8182B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Ronald L. Jacobs (2013)</a:t>
            </a:r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838200" y="419100"/>
            <a:ext cx="7778750" cy="1104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l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800" b="1" i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cida Sans" pitchFamily="34" charset="0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1905000" y="381000"/>
            <a:ext cx="4114800" cy="1104900"/>
          </a:xfrm>
          <a:prstGeom prst="rect">
            <a:avLst/>
          </a:prstGeom>
          <a:noFill/>
        </p:spPr>
        <p:txBody>
          <a:bodyPr lIns="90488" tIns="44450" rIns="90488" bIns="4445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Training Effectiveness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066800" y="1828800"/>
            <a:ext cx="7171836" cy="45525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latin typeface="Arial" charset="0"/>
              </a:rPr>
              <a:t>Employee completes work	      Employee completes work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latin typeface="Arial" charset="0"/>
            </a:endParaRP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latin typeface="Arial" charset="0"/>
            </a:endParaRP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latin typeface="Arial" charset="0"/>
              </a:rPr>
              <a:t>Measure performance 	                     Measure performance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latin typeface="Arial" charset="0"/>
            </a:endParaRP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latin typeface="Arial" charset="0"/>
            </a:endParaRP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latin typeface="Arial" charset="0"/>
            </a:endParaRP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      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</a:t>
            </a:r>
          </a:p>
          <a:p>
            <a:pPr algn="l" ea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2209800" y="25908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2209800" y="34290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6248400" y="25908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H="1">
            <a:off x="6248400" y="34290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2667000" y="5257800"/>
            <a:ext cx="3048000" cy="1066800"/>
          </a:xfrm>
          <a:prstGeom prst="horizontalScroll">
            <a:avLst>
              <a:gd name="adj" fmla="val 12500"/>
            </a:avLst>
          </a:prstGeom>
          <a:solidFill>
            <a:srgbClr val="1B09A3"/>
          </a:solidFill>
          <a:ln w="12700">
            <a:solidFill>
              <a:srgbClr val="11056D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chemeClr val="bg1"/>
                </a:solidFill>
                <a:latin typeface="Calibri" pitchFamily="34" charset="0"/>
              </a:rPr>
              <a:t>Outcomes compared</a:t>
            </a: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 flipH="1">
            <a:off x="5029200" y="4495800"/>
            <a:ext cx="9906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>
            <a:off x="2209800" y="4495800"/>
            <a:ext cx="11430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822325" y="1708150"/>
            <a:ext cx="3063875" cy="646331"/>
          </a:xfrm>
          <a:prstGeom prst="rect">
            <a:avLst/>
          </a:prstGeom>
          <a:solidFill>
            <a:srgbClr val="1B09A3"/>
          </a:solidFill>
          <a:ln w="12700">
            <a:solidFill>
              <a:srgbClr val="11056D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chemeClr val="bg1"/>
                </a:solidFill>
                <a:latin typeface="Calibri" pitchFamily="34" charset="0"/>
              </a:rPr>
              <a:t>Employee learns </a:t>
            </a:r>
            <a:r>
              <a:rPr lang="en-US" sz="1800" b="1" dirty="0" smtClean="0">
                <a:solidFill>
                  <a:schemeClr val="bg1"/>
                </a:solidFill>
                <a:latin typeface="Calibri" pitchFamily="34" charset="0"/>
              </a:rPr>
              <a:t>through unstructured </a:t>
            </a:r>
            <a:r>
              <a:rPr lang="en-US" sz="1800" b="1" dirty="0">
                <a:solidFill>
                  <a:schemeClr val="bg1"/>
                </a:solidFill>
                <a:latin typeface="Calibri" pitchFamily="34" charset="0"/>
              </a:rPr>
              <a:t>OJT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4860925" y="1708150"/>
            <a:ext cx="2606675" cy="646331"/>
          </a:xfrm>
          <a:prstGeom prst="rect">
            <a:avLst/>
          </a:prstGeom>
          <a:solidFill>
            <a:srgbClr val="1B09A3"/>
          </a:solidFill>
          <a:ln w="12700">
            <a:solidFill>
              <a:srgbClr val="11056D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chemeClr val="bg1"/>
                </a:solidFill>
                <a:latin typeface="Calibri" pitchFamily="34" charset="0"/>
              </a:rPr>
              <a:t>Employee learns </a:t>
            </a:r>
            <a:r>
              <a:rPr lang="en-US" sz="1800" b="1" dirty="0" smtClean="0">
                <a:solidFill>
                  <a:schemeClr val="bg1"/>
                </a:solidFill>
                <a:latin typeface="Calibri" pitchFamily="34" charset="0"/>
              </a:rPr>
              <a:t>through S-OJT</a:t>
            </a:r>
            <a:endParaRPr lang="en-US" sz="18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078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800" y="304800"/>
            <a:ext cx="1483962" cy="840244"/>
            <a:chOff x="1840459" y="2940344"/>
            <a:chExt cx="1483962" cy="84024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5" name="Rounded Rectangle 4"/>
            <p:cNvSpPr/>
            <p:nvPr/>
          </p:nvSpPr>
          <p:spPr>
            <a:xfrm>
              <a:off x="1840459" y="2940344"/>
              <a:ext cx="1483962" cy="840244"/>
            </a:xfrm>
            <a:prstGeom prst="roundRect">
              <a:avLst/>
            </a:prstGeom>
            <a:solidFill>
              <a:srgbClr val="0070C0"/>
            </a:solidFill>
            <a:ln w="57150">
              <a:solidFill>
                <a:schemeClr val="accent1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1881476" y="2981361"/>
              <a:ext cx="1401928" cy="7582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dirty="0" smtClean="0">
                  <a:latin typeface="Calibri" pitchFamily="34" charset="0"/>
                </a:rPr>
                <a:t>6. Evaluate the </a:t>
              </a:r>
              <a:r>
                <a:rPr lang="en-US" sz="1500" b="1" kern="1200" dirty="0" smtClean="0">
                  <a:latin typeface="Calibri" pitchFamily="34" charset="0"/>
                </a:rPr>
                <a:t>S-OJT</a:t>
              </a:r>
              <a:endParaRPr lang="en-US" sz="1500" b="1" kern="1200" dirty="0">
                <a:latin typeface="Calibri" pitchFamily="34" charset="0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A0F05-1288-4EFF-94B5-FAD3AC8182B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Ronald L. Jacobs (2013)</a:t>
            </a:r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524000" y="592137"/>
            <a:ext cx="7778750" cy="1104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l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800" b="1" i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cida Sans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524000" y="381000"/>
            <a:ext cx="7778750" cy="1104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eaLnBrk="1" hangingPunct="1"/>
            <a:endParaRPr lang="en-US" altLang="en-US" sz="2800" b="1" i="1">
              <a:solidFill>
                <a:srgbClr val="FFFF00"/>
              </a:solidFill>
              <a:latin typeface="Lucida Sans" pitchFamily="34" charset="0"/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>
          <a:xfrm>
            <a:off x="1981200" y="477837"/>
            <a:ext cx="4343400" cy="838200"/>
          </a:xfrm>
          <a:prstGeom prst="rect">
            <a:avLst/>
          </a:prstGeom>
          <a:noFill/>
          <a:ln/>
        </p:spPr>
        <p:txBody>
          <a:bodyPr anchor="b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Training Effectiveness</a:t>
            </a:r>
            <a:endParaRPr kumimoji="0" lang="en-US" altLang="en-US" sz="24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2" name="Rectangle 6"/>
          <p:cNvSpPr txBox="1">
            <a:spLocks noChangeArrowheads="1"/>
          </p:cNvSpPr>
          <p:nvPr/>
        </p:nvSpPr>
        <p:spPr>
          <a:xfrm>
            <a:off x="3124200" y="2687637"/>
            <a:ext cx="5334000" cy="4114800"/>
          </a:xfrm>
          <a:prstGeom prst="rect">
            <a:avLst/>
          </a:prstGeom>
          <a:noFill/>
          <a:ln/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en-US" altLang="en-US" b="1" i="1" dirty="0" smtClean="0">
                <a:latin typeface="Calibri" pitchFamily="34" charset="0"/>
              </a:rPr>
              <a:t>Unit of work</a:t>
            </a:r>
            <a:endParaRPr kumimoji="0" lang="en-US" altLang="en-US" sz="18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</a:rPr>
              <a:t>Truck windshields installed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</a:rPr>
              <a:t>Sales calls made  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</a:rPr>
              <a:t>Machinery on-line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</a:rPr>
              <a:t>Hard disks manufactured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endParaRPr kumimoji="0" lang="en-US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en-US" altLang="en-US" b="1" i="1" dirty="0" smtClean="0">
                <a:latin typeface="Calibri" pitchFamily="34" charset="0"/>
              </a:rPr>
              <a:t>Consequences</a:t>
            </a:r>
            <a:endParaRPr kumimoji="0" lang="en-US" altLang="en-US" sz="18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</a:rPr>
              <a:t>Fewer reworked windshields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</a:rPr>
              <a:t>Higher sales volume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</a:rPr>
              <a:t>Higher machine productivity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</a:rPr>
              <a:t>Lowered scrap rate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143000" y="1728787"/>
            <a:ext cx="3063875" cy="646331"/>
          </a:xfrm>
          <a:prstGeom prst="rect">
            <a:avLst/>
          </a:prstGeom>
          <a:solidFill>
            <a:srgbClr val="1B09A3"/>
          </a:solidFill>
          <a:ln w="12700">
            <a:solidFill>
              <a:srgbClr val="11056D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Calibri" pitchFamily="34" charset="0"/>
              </a:rPr>
              <a:t>Employee learns through</a:t>
            </a:r>
          </a:p>
          <a:p>
            <a:pPr algn="ctr"/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unstructured OJT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080125" y="1773237"/>
            <a:ext cx="2759075" cy="646331"/>
          </a:xfrm>
          <a:prstGeom prst="rect">
            <a:avLst/>
          </a:prstGeom>
          <a:solidFill>
            <a:srgbClr val="1B09A3"/>
          </a:solidFill>
          <a:ln w="12700">
            <a:solidFill>
              <a:srgbClr val="11056D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Calibri" pitchFamily="34" charset="0"/>
              </a:rPr>
              <a:t>Employee learns through</a:t>
            </a:r>
          </a:p>
          <a:p>
            <a:pPr algn="ctr"/>
            <a:r>
              <a:rPr lang="en-US" sz="1800" b="1" dirty="0">
                <a:solidFill>
                  <a:schemeClr val="bg1"/>
                </a:solidFill>
                <a:latin typeface="Calibri" pitchFamily="34" charset="0"/>
              </a:rPr>
              <a:t>S-OJT</a:t>
            </a:r>
          </a:p>
        </p:txBody>
      </p:sp>
    </p:spTree>
    <p:extLst>
      <p:ext uri="{BB962C8B-B14F-4D97-AF65-F5344CB8AC3E}">
        <p14:creationId xmlns:p14="http://schemas.microsoft.com/office/powerpoint/2010/main" val="1897921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Rectangle 4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1295400" y="1981200"/>
            <a:ext cx="7162800" cy="39925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eaLnBrk="1" hangingPunct="1">
              <a:buFontTx/>
              <a:buNone/>
              <a:defRPr/>
            </a:pPr>
            <a:r>
              <a:rPr lang="en-US" sz="2200" b="1" dirty="0">
                <a:latin typeface="Arial" charset="0"/>
                <a:ea typeface="ＭＳ Ｐゴシック" charset="0"/>
              </a:rPr>
              <a:t>Ronald L. Jacobs</a:t>
            </a:r>
          </a:p>
          <a:p>
            <a:pPr eaLnBrk="1" hangingPunct="1">
              <a:buFontTx/>
              <a:buNone/>
              <a:defRPr/>
            </a:pPr>
            <a:endParaRPr lang="en-US" sz="2200" dirty="0">
              <a:latin typeface="Arial" charset="0"/>
              <a:ea typeface="ＭＳ Ｐゴシック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200" dirty="0">
                <a:latin typeface="Arial" charset="0"/>
                <a:ea typeface="ＭＳ Ｐゴシック" charset="0"/>
              </a:rPr>
              <a:t>Professor and Coordinator, Human Resource 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Development</a:t>
            </a:r>
            <a:endParaRPr lang="en-US" sz="2200" dirty="0">
              <a:latin typeface="Arial" charset="0"/>
              <a:ea typeface="ＭＳ Ｐゴシック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200" dirty="0">
                <a:latin typeface="Arial" charset="0"/>
                <a:ea typeface="ＭＳ Ｐゴシック" charset="0"/>
              </a:rPr>
              <a:t>Director, Office of International 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Programs</a:t>
            </a:r>
          </a:p>
          <a:p>
            <a:pPr eaLnBrk="1" hangingPunct="1">
              <a:buFontTx/>
              <a:buNone/>
              <a:defRPr/>
            </a:pPr>
            <a:endParaRPr lang="en-US" sz="2200" dirty="0">
              <a:latin typeface="Arial" charset="0"/>
              <a:ea typeface="ＭＳ Ｐゴシック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200" dirty="0">
                <a:latin typeface="Arial" charset="0"/>
                <a:ea typeface="ＭＳ Ｐゴシック" charset="0"/>
              </a:rPr>
              <a:t>University of Illinois</a:t>
            </a:r>
          </a:p>
          <a:p>
            <a:pPr eaLnBrk="1" hangingPunct="1">
              <a:buFontTx/>
              <a:buNone/>
              <a:defRPr/>
            </a:pPr>
            <a:endParaRPr lang="en-US" sz="2200" dirty="0">
              <a:latin typeface="Arial" charset="0"/>
              <a:ea typeface="ＭＳ Ｐゴシック" charset="0"/>
            </a:endParaRPr>
          </a:p>
          <a:p>
            <a:pPr eaLnBrk="1" hangingPunct="1">
              <a:buFontTx/>
              <a:buNone/>
              <a:defRPr/>
            </a:pPr>
            <a:endParaRPr lang="en-US" sz="2200" dirty="0">
              <a:latin typeface="Arial" charset="0"/>
              <a:ea typeface="ＭＳ Ｐゴシック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200" dirty="0">
                <a:latin typeface="Arial" charset="0"/>
                <a:ea typeface="ＭＳ Ｐゴシック" charset="0"/>
              </a:rPr>
              <a:t>Email:  </a:t>
            </a:r>
            <a:r>
              <a:rPr lang="en-US" sz="2200" dirty="0" err="1">
                <a:latin typeface="Arial" charset="0"/>
                <a:ea typeface="ＭＳ Ｐゴシック" charset="0"/>
              </a:rPr>
              <a:t>rljacobs@illinois.edu</a:t>
            </a:r>
            <a:endParaRPr lang="en-US" sz="2200" dirty="0">
              <a:latin typeface="Arial" charset="0"/>
              <a:ea typeface="ＭＳ Ｐゴシック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200" dirty="0">
                <a:latin typeface="Arial" charset="0"/>
                <a:ea typeface="ＭＳ Ｐゴシック" charset="0"/>
              </a:rPr>
              <a:t>Homepage:  </a:t>
            </a:r>
            <a:r>
              <a:rPr lang="en-US" sz="2200" dirty="0">
                <a:latin typeface="Arial" charset="0"/>
                <a:ea typeface="ＭＳ Ｐゴシック" charset="0"/>
                <a:hlinkClick r:id="rId2"/>
              </a:rPr>
              <a:t>http://education.illinois.edu/frp/j/rljacobs</a:t>
            </a:r>
            <a:endParaRPr lang="en-US" sz="2200" dirty="0">
              <a:latin typeface="Arial" charset="0"/>
              <a:ea typeface="ＭＳ Ｐゴシック" charset="0"/>
            </a:endParaRPr>
          </a:p>
          <a:p>
            <a:pPr eaLnBrk="1" hangingPunct="1">
              <a:buFontTx/>
              <a:buNone/>
              <a:defRPr/>
            </a:pPr>
            <a:endParaRPr lang="en-US" sz="1800" dirty="0">
              <a:latin typeface="Arial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1800" dirty="0">
              <a:latin typeface="Arial" charset="0"/>
              <a:ea typeface="ＭＳ Ｐゴシック" charset="0"/>
            </a:endParaRPr>
          </a:p>
        </p:txBody>
      </p:sp>
      <p:sp>
        <p:nvSpPr>
          <p:cNvPr id="217093" name="Text Box 5"/>
          <p:cNvSpPr txBox="1">
            <a:spLocks noChangeArrowheads="1"/>
          </p:cNvSpPr>
          <p:nvPr/>
        </p:nvSpPr>
        <p:spPr bwMode="auto">
          <a:xfrm>
            <a:off x="1295400" y="804863"/>
            <a:ext cx="24492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dirty="0">
                <a:cs typeface="+mn-cs"/>
              </a:rPr>
              <a:t> </a:t>
            </a:r>
            <a:r>
              <a:rPr lang="en-US" sz="2400" dirty="0">
                <a:cs typeface="+mn-cs"/>
              </a:rPr>
              <a:t> </a:t>
            </a:r>
            <a:r>
              <a:rPr lang="en-US" sz="3600" b="1" u="sng" dirty="0">
                <a:cs typeface="+mn-cs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113258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547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Ronald L. Jacobs (2011)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A0F05-1288-4EFF-94B5-FAD3AC8182B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5" descr="C:\Documents and Settings\rjacobs\My Documents\My Pictures\My Scans\Scan_Pic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5521">
            <a:off x="4611688" y="533400"/>
            <a:ext cx="3998912" cy="5638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69772">
            <a:off x="533400" y="533400"/>
            <a:ext cx="3683000" cy="5562600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7" name="Slide Number Placeholder 3"/>
          <p:cNvSpPr txBox="1">
            <a:spLocks/>
          </p:cNvSpPr>
          <p:nvPr/>
        </p:nvSpPr>
        <p:spPr bwMode="auto">
          <a:xfrm>
            <a:off x="8256588" y="360363"/>
            <a:ext cx="5064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 fontScale="92500" lnSpcReduction="20000"/>
          </a:bodyPr>
          <a:lstStyle>
            <a:defPPr>
              <a:defRPr lang="en-US"/>
            </a:defPPr>
            <a:lvl1pPr marL="0" algn="ctr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1pPr>
            <a:lvl2pPr marL="742950" indent="-28575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2pPr>
            <a:lvl3pPr marL="11430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3pPr>
            <a:lvl4pPr marL="16002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4pPr>
            <a:lvl5pPr marL="20574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5pPr>
            <a:lvl6pPr marL="25146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6pPr>
            <a:lvl7pPr marL="29718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7pPr>
            <a:lvl8pPr marL="34290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8pPr>
            <a:lvl9pPr marL="38862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9pPr>
          </a:lstStyle>
          <a:p>
            <a:pPr eaLnBrk="1" hangingPunct="1"/>
            <a:fld id="{FAB2412D-323F-404D-A4B4-3977EC309103}" type="slidenum">
              <a:rPr kumimoji="0" lang="en-US" sz="2200" smtClean="0">
                <a:solidFill>
                  <a:schemeClr val="bg1"/>
                </a:solidFill>
              </a:rPr>
              <a:pPr eaLnBrk="1" hangingPunct="1"/>
              <a:t>4</a:t>
            </a:fld>
            <a:endParaRPr kumimoji="0" lang="en-US" sz="2200">
              <a:solidFill>
                <a:schemeClr val="bg1"/>
              </a:solidFill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174625" y="6356350"/>
            <a:ext cx="60071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/>
          <a:lstStyle>
            <a:defPPr>
              <a:defRPr lang="en-US"/>
            </a:defPPr>
            <a:lvl1pPr marL="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1pPr>
            <a:lvl2pPr marL="742950" indent="-28575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2pPr>
            <a:lvl3pPr marL="11430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3pPr>
            <a:lvl4pPr marL="16002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4pPr>
            <a:lvl5pPr marL="20574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5pPr>
            <a:lvl6pPr marL="25146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6pPr>
            <a:lvl7pPr marL="29718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7pPr>
            <a:lvl8pPr marL="34290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8pPr>
            <a:lvl9pPr marL="38862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9pPr>
          </a:lstStyle>
          <a:p>
            <a:pPr eaLnBrk="1" hangingPunct="1"/>
            <a:r>
              <a:rPr kumimoji="0" lang="en-US" sz="1100" smtClean="0">
                <a:solidFill>
                  <a:srgbClr val="858585"/>
                </a:solidFill>
              </a:rPr>
              <a:t>Copyright Ronald L. Jacobs (2013)</a:t>
            </a:r>
            <a:endParaRPr kumimoji="0" lang="en-US" sz="1100">
              <a:solidFill>
                <a:srgbClr val="8585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918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A0F05-1288-4EFF-94B5-FAD3AC8182B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Ronald L. Jacobs (2013)</a:t>
            </a:r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8256588" y="360363"/>
            <a:ext cx="5064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 fontScale="92500" lnSpcReduction="20000"/>
          </a:bodyPr>
          <a:lstStyle>
            <a:defPPr>
              <a:defRPr lang="en-US"/>
            </a:defPPr>
            <a:lvl1pPr marL="0" algn="ctr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1pPr>
            <a:lvl2pPr marL="742950" indent="-28575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2pPr>
            <a:lvl3pPr marL="11430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3pPr>
            <a:lvl4pPr marL="16002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4pPr>
            <a:lvl5pPr marL="20574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5pPr>
            <a:lvl6pPr marL="25146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6pPr>
            <a:lvl7pPr marL="29718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7pPr>
            <a:lvl8pPr marL="34290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8pPr>
            <a:lvl9pPr marL="38862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9pPr>
          </a:lstStyle>
          <a:p>
            <a:pPr eaLnBrk="1" hangingPunct="1"/>
            <a:fld id="{3D17BAE3-EC71-EA41-AD8B-42401079E2CF}" type="slidenum">
              <a:rPr kumimoji="0" lang="en-US" sz="2200" smtClean="0">
                <a:solidFill>
                  <a:schemeClr val="bg1"/>
                </a:solidFill>
              </a:rPr>
              <a:pPr eaLnBrk="1" hangingPunct="1"/>
              <a:t>5</a:t>
            </a:fld>
            <a:endParaRPr kumimoji="0" lang="en-US" sz="2200">
              <a:solidFill>
                <a:schemeClr val="bg1"/>
              </a:solidFill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74625" y="6356350"/>
            <a:ext cx="60071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/>
          <a:lstStyle>
            <a:defPPr>
              <a:defRPr lang="en-US"/>
            </a:defPPr>
            <a:lvl1pPr marL="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1pPr>
            <a:lvl2pPr marL="742950" indent="-28575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2pPr>
            <a:lvl3pPr marL="11430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3pPr>
            <a:lvl4pPr marL="16002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4pPr>
            <a:lvl5pPr marL="2057400" indent="-228600" algn="l" defTabSz="914400" rtl="0" eaLnBrk="0" latinLnBrk="0" hangingPunct="0"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5pPr>
            <a:lvl6pPr marL="25146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6pPr>
            <a:lvl7pPr marL="29718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7pPr>
            <a:lvl8pPr marL="34290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8pPr>
            <a:lvl9pPr marL="3886200" indent="-228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3600" b="1" kern="1200">
                <a:solidFill>
                  <a:schemeClr val="accent1"/>
                </a:solidFill>
                <a:latin typeface="Century Gothic" charset="0"/>
                <a:ea typeface="Gulim" charset="0"/>
                <a:cs typeface="Gulim" charset="0"/>
              </a:defRPr>
            </a:lvl9pPr>
          </a:lstStyle>
          <a:p>
            <a:pPr eaLnBrk="1" hangingPunct="1"/>
            <a:r>
              <a:rPr kumimoji="0" lang="en-US" sz="1100" smtClean="0">
                <a:solidFill>
                  <a:srgbClr val="858585"/>
                </a:solidFill>
              </a:rPr>
              <a:t>Copyright Ronald L. Jacobs (2013)</a:t>
            </a:r>
            <a:endParaRPr kumimoji="0" lang="en-US" sz="1100">
              <a:solidFill>
                <a:srgbClr val="858585"/>
              </a:solidFill>
            </a:endParaRPr>
          </a:p>
        </p:txBody>
      </p:sp>
      <p:pic>
        <p:nvPicPr>
          <p:cNvPr id="8" name="Picture 6" descr="Book-Taiw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022">
            <a:off x="5010150" y="365125"/>
            <a:ext cx="4256088" cy="599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New China Cov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2992">
            <a:off x="2513013" y="315913"/>
            <a:ext cx="4241800" cy="601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SOJT_KOR Versi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8842">
            <a:off x="-577850" y="366713"/>
            <a:ext cx="44227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19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610360" y="1700527"/>
            <a:ext cx="7874655" cy="346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056" tIns="0" rIns="0" bIns="0" anchor="ctr">
            <a:spAutoFit/>
          </a:bodyPr>
          <a:lstStyle/>
          <a:p>
            <a:pPr algn="l" eaLnBrk="0" hangingPunct="0">
              <a:lnSpc>
                <a:spcPct val="150000"/>
              </a:lnSpc>
            </a:pPr>
            <a:r>
              <a:rPr lang="en-US" dirty="0"/>
              <a:t/>
            </a:r>
            <a:br>
              <a:rPr lang="en-US" dirty="0"/>
            </a:br>
            <a:r>
              <a:rPr lang="en-US" sz="2400" dirty="0"/>
              <a:t>Human Resource Development is the process of improving organizational performance and learning through the accomplishments that result from employee development, organization development, and career development programs</a:t>
            </a:r>
            <a:r>
              <a:rPr lang="en-US" sz="2400" dirty="0" smtClean="0"/>
              <a:t>.</a:t>
            </a:r>
            <a:endParaRPr lang="en-US" sz="2000" dirty="0"/>
          </a:p>
          <a:p>
            <a:pPr algn="l" eaLnBrk="0" hangingPunct="0"/>
            <a:endParaRPr lang="en-US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4572000" y="0"/>
            <a:ext cx="4572000" cy="533400"/>
          </a:xfrm>
          <a:prstGeom prst="rect">
            <a:avLst/>
          </a:prstGeom>
          <a:solidFill>
            <a:srgbClr val="008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1500441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866780" y="1169786"/>
            <a:ext cx="7696200" cy="446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defRPr/>
            </a:pPr>
            <a:endParaRPr lang="en-US" sz="2000" dirty="0"/>
          </a:p>
          <a:p>
            <a:pPr algn="l">
              <a:defRPr/>
            </a:pPr>
            <a:r>
              <a:rPr lang="en-US" sz="2400" b="1" dirty="0"/>
              <a:t>Employee Development</a:t>
            </a:r>
            <a:r>
              <a:rPr lang="en-US" sz="2400" dirty="0"/>
              <a:t> – training and educational programs that provide individuals with the competence to meet current work expectations.</a:t>
            </a:r>
          </a:p>
          <a:p>
            <a:pPr algn="l">
              <a:defRPr/>
            </a:pPr>
            <a:endParaRPr lang="en-US" sz="2400" dirty="0"/>
          </a:p>
          <a:p>
            <a:pPr algn="l">
              <a:defRPr/>
            </a:pPr>
            <a:r>
              <a:rPr lang="en-US" sz="2400" b="1" dirty="0"/>
              <a:t>Organization Development</a:t>
            </a:r>
            <a:r>
              <a:rPr lang="en-US" sz="2400" dirty="0"/>
              <a:t> – human and structural change to facilitate improvement, innovation, and transformation among individuals, processes, and organizations.  </a:t>
            </a:r>
          </a:p>
          <a:p>
            <a:pPr algn="l">
              <a:defRPr/>
            </a:pPr>
            <a:endParaRPr lang="en-US" sz="2400" dirty="0"/>
          </a:p>
          <a:p>
            <a:pPr algn="l">
              <a:defRPr/>
            </a:pPr>
            <a:r>
              <a:rPr lang="en-US" sz="2400" b="1" dirty="0"/>
              <a:t>Career Development</a:t>
            </a:r>
            <a:r>
              <a:rPr lang="en-US" sz="2400" dirty="0"/>
              <a:t> – educational and experiential programs to match </a:t>
            </a:r>
            <a:r>
              <a:rPr lang="en-US" sz="2400" dirty="0" smtClean="0"/>
              <a:t>the </a:t>
            </a:r>
            <a:r>
              <a:rPr lang="en-US" sz="2400" dirty="0"/>
              <a:t>needs of organizations and the interests of individuals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572000" y="0"/>
            <a:ext cx="4572000" cy="533400"/>
          </a:xfrm>
          <a:prstGeom prst="rect">
            <a:avLst/>
          </a:prstGeom>
          <a:solidFill>
            <a:srgbClr val="008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415022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1295400" y="1642021"/>
            <a:ext cx="6934200" cy="415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1313" indent="-341313" algn="l" eaLnBrk="0" hangingPunct="0">
              <a:buFont typeface="Arial" charset="0"/>
              <a:buChar char="•"/>
            </a:pPr>
            <a:r>
              <a:rPr lang="en-US" sz="2400" dirty="0"/>
              <a:t>HRD is a major business process.  </a:t>
            </a:r>
          </a:p>
          <a:p>
            <a:pPr marL="341313" indent="-341313" algn="l" eaLnBrk="0" hangingPunct="0">
              <a:buFont typeface="Arial" charset="0"/>
              <a:buChar char="•"/>
            </a:pPr>
            <a:endParaRPr lang="en-US" sz="2400" dirty="0"/>
          </a:p>
          <a:p>
            <a:pPr marL="341313" indent="-341313" algn="l" eaLnBrk="0" hangingPunct="0">
              <a:buFont typeface="Arial" charset="0"/>
              <a:buChar char="•"/>
            </a:pPr>
            <a:r>
              <a:rPr lang="en-US" sz="2400" dirty="0"/>
              <a:t>Something organizations </a:t>
            </a:r>
            <a:r>
              <a:rPr lang="en-US" sz="2400" u="sng" dirty="0"/>
              <a:t>must</a:t>
            </a:r>
            <a:r>
              <a:rPr lang="en-US" sz="2400" dirty="0"/>
              <a:t> do </a:t>
            </a:r>
          </a:p>
          <a:p>
            <a:pPr marL="341313" indent="-341313" algn="l" eaLnBrk="0" hangingPunct="0">
              <a:buFont typeface="Arial" charset="0"/>
              <a:buChar char="•"/>
            </a:pPr>
            <a:endParaRPr lang="en-US" sz="2400" dirty="0"/>
          </a:p>
          <a:p>
            <a:pPr marL="341313" indent="-341313" algn="l" eaLnBrk="0" hangingPunct="0">
              <a:buFont typeface="Arial" charset="0"/>
              <a:buChar char="•"/>
            </a:pPr>
            <a:r>
              <a:rPr lang="en-US" sz="2400" dirty="0"/>
              <a:t>HRD benefits both the organization and individuals.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As a major business process, it serves customers to achieve outputs of value.</a:t>
            </a:r>
          </a:p>
          <a:p>
            <a:pPr marL="341313" indent="-341313" algn="l" eaLnBrk="0" hangingPunct="0"/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4572000" y="0"/>
            <a:ext cx="4572000" cy="533400"/>
          </a:xfrm>
          <a:prstGeom prst="rect">
            <a:avLst/>
          </a:prstGeom>
          <a:solidFill>
            <a:srgbClr val="008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1192616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609600" y="1709436"/>
            <a:ext cx="7856176" cy="2426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056" tIns="0" rIns="0" bIns="0" anchor="ctr">
            <a:spAutoFit/>
          </a:bodyPr>
          <a:lstStyle/>
          <a:p>
            <a:pPr algn="l" eaLnBrk="0" hangingPunct="0"/>
            <a:r>
              <a:rPr lang="en-US" sz="2800" b="1" i="1" dirty="0"/>
              <a:t>Global </a:t>
            </a:r>
            <a:r>
              <a:rPr lang="en-US" sz="2800" b="1" i="1" dirty="0" smtClean="0"/>
              <a:t>Organizational Issue . . .</a:t>
            </a:r>
            <a:endParaRPr lang="en-US" sz="2400" i="1" u="sng" dirty="0"/>
          </a:p>
          <a:p>
            <a:pPr algn="l" eaLnBrk="0" hangingPunct="0">
              <a:buFont typeface="Arial" charset="0"/>
              <a:buChar char="•"/>
            </a:pPr>
            <a:endParaRPr lang="en-US" sz="2400" u="sng" dirty="0" smtClean="0"/>
          </a:p>
          <a:p>
            <a:pPr algn="l" eaLnBrk="0" hangingPunct="0">
              <a:buFont typeface="Arial" charset="0"/>
              <a:buChar char="•"/>
            </a:pPr>
            <a:endParaRPr lang="en-US" sz="2400" u="sng" dirty="0"/>
          </a:p>
          <a:p>
            <a:pPr algn="l" eaLnBrk="0" hangingPunct="0">
              <a:lnSpc>
                <a:spcPct val="150000"/>
              </a:lnSpc>
            </a:pPr>
            <a:r>
              <a:rPr lang="en-US" sz="2400" dirty="0"/>
              <a:t> </a:t>
            </a:r>
            <a:r>
              <a:rPr lang="en-US" sz="2800" b="1" dirty="0" smtClean="0"/>
              <a:t>Employee </a:t>
            </a:r>
            <a:r>
              <a:rPr lang="en-US" sz="2800" b="1" dirty="0"/>
              <a:t>Competence </a:t>
            </a:r>
            <a:r>
              <a:rPr lang="en-US" sz="2800" dirty="0"/>
              <a:t>– the relative ability </a:t>
            </a:r>
            <a:r>
              <a:rPr lang="en-US" sz="2800" dirty="0" smtClean="0"/>
              <a:t>to </a:t>
            </a:r>
            <a:r>
              <a:rPr lang="en-US" sz="2800" dirty="0"/>
              <a:t>perform specific areas of work</a:t>
            </a:r>
            <a:endParaRPr lang="en-US" sz="2400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4572000" y="0"/>
            <a:ext cx="4572000" cy="533400"/>
          </a:xfrm>
          <a:prstGeom prst="rect">
            <a:avLst/>
          </a:prstGeom>
          <a:solidFill>
            <a:srgbClr val="008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Employee Competence</a:t>
            </a:r>
          </a:p>
        </p:txBody>
      </p:sp>
    </p:spTree>
    <p:extLst>
      <p:ext uri="{BB962C8B-B14F-4D97-AF65-F5344CB8AC3E}">
        <p14:creationId xmlns:p14="http://schemas.microsoft.com/office/powerpoint/2010/main" val="377161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6091</TotalTime>
  <Words>1223</Words>
  <Application>Microsoft Macintosh PowerPoint</Application>
  <PresentationFormat>On-screen Show (4:3)</PresentationFormat>
  <Paragraphs>317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Employee Competence</vt:lpstr>
      <vt:lpstr>Employee Competence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Issue: Employee Competence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UIUC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Jacobs</dc:creator>
  <cp:lastModifiedBy>Ronald Jacobs</cp:lastModifiedBy>
  <cp:revision>28</cp:revision>
  <dcterms:created xsi:type="dcterms:W3CDTF">2013-02-25T15:11:34Z</dcterms:created>
  <dcterms:modified xsi:type="dcterms:W3CDTF">2013-11-07T09:36:33Z</dcterms:modified>
</cp:coreProperties>
</file>